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285" r:id="rId3"/>
    <p:sldId id="256" r:id="rId4"/>
    <p:sldId id="257" r:id="rId5"/>
    <p:sldId id="258" r:id="rId6"/>
    <p:sldId id="263" r:id="rId7"/>
    <p:sldId id="281" r:id="rId8"/>
    <p:sldId id="259" r:id="rId9"/>
    <p:sldId id="261" r:id="rId10"/>
    <p:sldId id="278" r:id="rId11"/>
    <p:sldId id="277" r:id="rId12"/>
    <p:sldId id="276" r:id="rId13"/>
    <p:sldId id="262" r:id="rId14"/>
    <p:sldId id="279" r:id="rId15"/>
    <p:sldId id="274" r:id="rId16"/>
    <p:sldId id="280" r:id="rId17"/>
    <p:sldId id="265" r:id="rId18"/>
    <p:sldId id="282" r:id="rId19"/>
    <p:sldId id="286" r:id="rId20"/>
    <p:sldId id="271"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1364D-0C7D-4080-9057-81C4C470F791}" type="datetimeFigureOut">
              <a:rPr lang="pt-BR" smtClean="0"/>
              <a:t>25/11/2022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9FB65-2A46-437B-B10F-251F30FFA9E5}" type="slidenum">
              <a:rPr lang="pt-BR" smtClean="0"/>
              <a:t>‹nº›</a:t>
            </a:fld>
            <a:endParaRPr lang="pt-BR"/>
          </a:p>
        </p:txBody>
      </p:sp>
    </p:spTree>
    <p:extLst>
      <p:ext uri="{BB962C8B-B14F-4D97-AF65-F5344CB8AC3E}">
        <p14:creationId xmlns:p14="http://schemas.microsoft.com/office/powerpoint/2010/main" val="363009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07469C-E415-4A15-8E77-40F0F2BE60D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BEFDB2E3-5046-4CB5-8CAE-8AEE6BAE6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24E990C7-D54C-43B6-A374-D3883830E3B9}"/>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5" name="Espaço Reservado para Rodapé 4">
            <a:extLst>
              <a:ext uri="{FF2B5EF4-FFF2-40B4-BE49-F238E27FC236}">
                <a16:creationId xmlns:a16="http://schemas.microsoft.com/office/drawing/2014/main" xmlns="" id="{5E4936AC-3191-4B17-B5CD-5033DBB7D66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E02DF1E-1DC2-4DA9-A2B7-CCAF4ED90695}"/>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51034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55FA1F-5099-4DB4-AEEC-26A6301E427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DC7309F-D1AC-40AC-8F3C-977C1C7577B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4E615F7A-27D9-4032-BE24-5960DBEA4E86}"/>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5" name="Espaço Reservado para Rodapé 4">
            <a:extLst>
              <a:ext uri="{FF2B5EF4-FFF2-40B4-BE49-F238E27FC236}">
                <a16:creationId xmlns:a16="http://schemas.microsoft.com/office/drawing/2014/main" xmlns="" id="{DC8A9DBE-9090-40C7-930E-B7233B2A122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781221D-8A9F-4299-B2C0-C6C406FF858F}"/>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81596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FC1D219-EDAC-45AA-B488-E228F96E178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C9A0354D-DC45-4932-8BE9-AA9BCC1E4C0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BB4BBD9-58C9-4C14-AB23-07B51C7E046D}"/>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5" name="Espaço Reservado para Rodapé 4">
            <a:extLst>
              <a:ext uri="{FF2B5EF4-FFF2-40B4-BE49-F238E27FC236}">
                <a16:creationId xmlns:a16="http://schemas.microsoft.com/office/drawing/2014/main" xmlns="" id="{1E9A1FA9-B5A0-4EED-9469-5DA2668E03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AEB61A3-458B-41D7-99E6-87D3EA6EFE0B}"/>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169408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33D4A0-1021-4343-8DBF-F38FAB533DD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725B873F-B749-4791-8AC7-E03D6AFF4DE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B9F6CD28-902B-4575-B001-26B1C43CCFB8}"/>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5" name="Espaço Reservado para Rodapé 4">
            <a:extLst>
              <a:ext uri="{FF2B5EF4-FFF2-40B4-BE49-F238E27FC236}">
                <a16:creationId xmlns:a16="http://schemas.microsoft.com/office/drawing/2014/main" xmlns="" id="{FA13765B-BDAF-42E2-BCB0-DCA6257B55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8212586-8CC0-40D6-8188-C2F309CCF322}"/>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77466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62B889-AE05-49A9-8EFC-4CBC32E67EF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70BF673D-DED0-4E08-9026-496D4071F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BF82AE5E-B838-4331-8FDB-AF91A74AE01B}"/>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5" name="Espaço Reservado para Rodapé 4">
            <a:extLst>
              <a:ext uri="{FF2B5EF4-FFF2-40B4-BE49-F238E27FC236}">
                <a16:creationId xmlns:a16="http://schemas.microsoft.com/office/drawing/2014/main" xmlns="" id="{A8129080-FF18-4812-8057-2E2AEC65C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0AB316A-ECB6-4F21-9428-B16C95ADF21B}"/>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368765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016584-B6D8-4D70-B3AC-323282CAE65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3286764D-E21B-49F1-8B4F-587D8E2E6D4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2FB98EA2-D5C6-45F9-A300-E4A054864BE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0642AD7B-1A3F-4022-AA78-B1C7EE978183}"/>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6" name="Espaço Reservado para Rodapé 5">
            <a:extLst>
              <a:ext uri="{FF2B5EF4-FFF2-40B4-BE49-F238E27FC236}">
                <a16:creationId xmlns:a16="http://schemas.microsoft.com/office/drawing/2014/main" xmlns="" id="{1C7EB52F-D5B2-43DE-979C-3B0BA6E20B1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42F48C9-991C-4D1B-B69C-D56CE8F3506A}"/>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30490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5DCB17-6221-46C5-ADEF-D4C0F70684B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40559646-46F5-47B1-B812-F836C3A06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E79B39A5-4CBD-4287-AA4E-BEBD15FAE82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0B653B74-92B3-414B-A403-163CFF045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BA21EA0D-B6DA-4CCC-B264-3255BC0E8E7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245655AA-39A1-45D4-9BED-AF8A00C711CA}"/>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8" name="Espaço Reservado para Rodapé 7">
            <a:extLst>
              <a:ext uri="{FF2B5EF4-FFF2-40B4-BE49-F238E27FC236}">
                <a16:creationId xmlns:a16="http://schemas.microsoft.com/office/drawing/2014/main" xmlns="" id="{A4B54C2D-EC3D-47F6-BEEA-75A44CEF875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1E804FB3-4679-45EE-9BDF-2FA0F0454956}"/>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425639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D9BACC-DB9D-4A0E-BC66-7758C92B5C5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34B528AB-2F2A-4876-9B22-7712E3D0B237}"/>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4" name="Espaço Reservado para Rodapé 3">
            <a:extLst>
              <a:ext uri="{FF2B5EF4-FFF2-40B4-BE49-F238E27FC236}">
                <a16:creationId xmlns:a16="http://schemas.microsoft.com/office/drawing/2014/main" xmlns="" id="{33C25435-BE5C-4C2B-A5EE-B5C7859502F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4215E624-DD75-43BF-9314-E66FD8E00D39}"/>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648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C023501D-DCD9-4A4D-B53D-8AEED2EA9212}"/>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3" name="Espaço Reservado para Rodapé 2">
            <a:extLst>
              <a:ext uri="{FF2B5EF4-FFF2-40B4-BE49-F238E27FC236}">
                <a16:creationId xmlns:a16="http://schemas.microsoft.com/office/drawing/2014/main" xmlns="" id="{375A13B8-93F6-4BAF-83B6-FBDF98A43F4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11FF01B4-49DC-4BEB-85DB-EB85FC850093}"/>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303503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27662F-244F-4CB1-829C-71ED73A648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899C8B71-0036-494C-A3DD-34E691E248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FED091C5-6ABF-4203-9D74-4260B15CF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A7961DBE-89FE-4B49-8708-1BA65594387C}"/>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6" name="Espaço Reservado para Rodapé 5">
            <a:extLst>
              <a:ext uri="{FF2B5EF4-FFF2-40B4-BE49-F238E27FC236}">
                <a16:creationId xmlns:a16="http://schemas.microsoft.com/office/drawing/2014/main" xmlns="" id="{8DE0687C-931C-4462-B398-17FBEBBF542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C23E633-FA75-4A07-AD53-FF6A7CAF5C50}"/>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338918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06967F-F2DF-46FD-8AAA-ED65319BF3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1AADD5A0-AB11-4DEA-9D1C-21E94614F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2E8B50B8-9488-4637-AE09-EF56CB7D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CEDB8FB8-2145-47CB-AE52-016CC49D5EFB}"/>
              </a:ext>
            </a:extLst>
          </p:cNvPr>
          <p:cNvSpPr>
            <a:spLocks noGrp="1"/>
          </p:cNvSpPr>
          <p:nvPr>
            <p:ph type="dt" sz="half" idx="10"/>
          </p:nvPr>
        </p:nvSpPr>
        <p:spPr/>
        <p:txBody>
          <a:bodyPr/>
          <a:lstStyle/>
          <a:p>
            <a:fld id="{A0095336-5222-4F89-A7AB-AE37F27B7FEA}" type="datetimeFigureOut">
              <a:rPr lang="pt-BR" smtClean="0"/>
              <a:t>25/11/2022</a:t>
            </a:fld>
            <a:endParaRPr lang="pt-BR"/>
          </a:p>
        </p:txBody>
      </p:sp>
      <p:sp>
        <p:nvSpPr>
          <p:cNvPr id="6" name="Espaço Reservado para Rodapé 5">
            <a:extLst>
              <a:ext uri="{FF2B5EF4-FFF2-40B4-BE49-F238E27FC236}">
                <a16:creationId xmlns:a16="http://schemas.microsoft.com/office/drawing/2014/main" xmlns="" id="{920A1CA7-5696-4E61-9E51-675061F2C8B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C5FAA3D3-1DFA-43C2-AC15-DABDC44BE2CD}"/>
              </a:ext>
            </a:extLst>
          </p:cNvPr>
          <p:cNvSpPr>
            <a:spLocks noGrp="1"/>
          </p:cNvSpPr>
          <p:nvPr>
            <p:ph type="sldNum" sz="quarter" idx="12"/>
          </p:nvPr>
        </p:nvSpPr>
        <p:spPr/>
        <p:txBody>
          <a:bodyPr/>
          <a:lstStyle/>
          <a:p>
            <a:fld id="{CC56E582-007C-489D-9A87-D141F67C98C4}" type="slidenum">
              <a:rPr lang="pt-BR" smtClean="0"/>
              <a:t>‹nº›</a:t>
            </a:fld>
            <a:endParaRPr lang="pt-BR"/>
          </a:p>
        </p:txBody>
      </p:sp>
    </p:spTree>
    <p:extLst>
      <p:ext uri="{BB962C8B-B14F-4D97-AF65-F5344CB8AC3E}">
        <p14:creationId xmlns:p14="http://schemas.microsoft.com/office/powerpoint/2010/main" val="421038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t="-13000" b="-13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B9032CD0-8DFA-4E3E-823D-5C29330F4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A8CC2BBF-EAA0-4914-ADEC-2A65C15B8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558FED5-06BB-488C-8A18-B23E22DE7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95336-5222-4F89-A7AB-AE37F27B7FEA}" type="datetimeFigureOut">
              <a:rPr lang="pt-BR" smtClean="0"/>
              <a:t>25/11/2022</a:t>
            </a:fld>
            <a:endParaRPr lang="pt-BR"/>
          </a:p>
        </p:txBody>
      </p:sp>
      <p:sp>
        <p:nvSpPr>
          <p:cNvPr id="5" name="Espaço Reservado para Rodapé 4">
            <a:extLst>
              <a:ext uri="{FF2B5EF4-FFF2-40B4-BE49-F238E27FC236}">
                <a16:creationId xmlns:a16="http://schemas.microsoft.com/office/drawing/2014/main" xmlns="" id="{F7CA5249-7A1A-4869-AC2B-CD44996B3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DA90CA4F-56D9-45DB-9832-309E03C4A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6E582-007C-489D-9A87-D141F67C98C4}" type="slidenum">
              <a:rPr lang="pt-BR" smtClean="0"/>
              <a:t>‹nº›</a:t>
            </a:fld>
            <a:endParaRPr lang="pt-BR"/>
          </a:p>
        </p:txBody>
      </p:sp>
    </p:spTree>
    <p:extLst>
      <p:ext uri="{BB962C8B-B14F-4D97-AF65-F5344CB8AC3E}">
        <p14:creationId xmlns:p14="http://schemas.microsoft.com/office/powerpoint/2010/main" val="381896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rteparaavida.com.br/apv/"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contador.arteprovida@gmail.com" TargetMode="External"/><Relationship Id="rId2" Type="http://schemas.openxmlformats.org/officeDocument/2006/relationships/hyperlink" Target="mailto:claus.schwambach@flt.edu.br"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mailto:flt@flt.edu.b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contato@orplan.srv.br" TargetMode="External"/><Relationship Id="rId2" Type="http://schemas.openxmlformats.org/officeDocument/2006/relationships/hyperlink" Target="mailto:Loriberto.filho@orplan.srv.br" TargetMode="External"/><Relationship Id="rId1" Type="http://schemas.openxmlformats.org/officeDocument/2006/relationships/slideLayout" Target="../slideLayouts/slideLayout1.xml"/><Relationship Id="rId6" Type="http://schemas.openxmlformats.org/officeDocument/2006/relationships/hyperlink" Target="https://sef.sc.gov.br/servicos/sistema/1/SAT" TargetMode="External"/><Relationship Id="rId5" Type="http://schemas.openxmlformats.org/officeDocument/2006/relationships/hyperlink" Target="https://cultura.sc.gov.br/editais-e-acoes/programa-de-incentivo-a-cultura/o-que-e-o-pic" TargetMode="External"/><Relationship Id="rId4" Type="http://schemas.openxmlformats.org/officeDocument/2006/relationships/hyperlink" Target="https://orplan.srv.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4853608" cy="6857999"/>
          </a:xfrm>
        </p:spPr>
      </p:pic>
      <p:sp>
        <p:nvSpPr>
          <p:cNvPr id="4" name="Espaço Reservado para Conteúdo 3"/>
          <p:cNvSpPr>
            <a:spLocks noGrp="1"/>
          </p:cNvSpPr>
          <p:nvPr>
            <p:ph sz="half" idx="2"/>
          </p:nvPr>
        </p:nvSpPr>
        <p:spPr>
          <a:xfrm>
            <a:off x="5046453" y="0"/>
            <a:ext cx="7145547" cy="6857999"/>
          </a:xfrm>
        </p:spPr>
        <p:txBody>
          <a:bodyPr>
            <a:normAutofit/>
          </a:bodyPr>
          <a:lstStyle/>
          <a:p>
            <a:pPr marL="0" indent="0" algn="ctr">
              <a:buNone/>
            </a:pPr>
            <a:endParaRPr lang="pt-BR" sz="4400" b="1" dirty="0" smtClean="0"/>
          </a:p>
          <a:p>
            <a:pPr marL="0" indent="0" algn="ctr">
              <a:buNone/>
            </a:pPr>
            <a:r>
              <a:rPr lang="pt-BR" sz="6600" b="1" dirty="0" smtClean="0"/>
              <a:t>Projeto </a:t>
            </a:r>
            <a:r>
              <a:rPr lang="pt-BR" sz="6600" b="1" dirty="0"/>
              <a:t>Cultural </a:t>
            </a:r>
            <a:endParaRPr lang="pt-BR" sz="6600" b="1" dirty="0" smtClean="0"/>
          </a:p>
          <a:p>
            <a:pPr marL="0" indent="0" algn="ctr">
              <a:buNone/>
            </a:pPr>
            <a:r>
              <a:rPr lang="pt-BR" sz="6600" b="1" dirty="0" smtClean="0"/>
              <a:t>ARTE </a:t>
            </a:r>
            <a:r>
              <a:rPr lang="pt-BR" sz="6600" b="1" dirty="0"/>
              <a:t>PARA A VIDA</a:t>
            </a:r>
            <a:r>
              <a:rPr lang="pt-BR" sz="4400" dirty="0"/>
              <a:t/>
            </a:r>
            <a:br>
              <a:rPr lang="pt-BR" sz="4400" dirty="0"/>
            </a:br>
            <a:r>
              <a:rPr lang="pt-BR" b="1" dirty="0">
                <a:hlinkClick r:id="rId3"/>
              </a:rPr>
              <a:t>http://arteparaavida.com.br/apv</a:t>
            </a:r>
            <a:r>
              <a:rPr lang="pt-BR" b="1" dirty="0" smtClean="0">
                <a:hlinkClick r:id="rId3"/>
              </a:rPr>
              <a:t>/</a:t>
            </a:r>
            <a:r>
              <a:rPr lang="pt-BR" b="1" dirty="0" smtClean="0"/>
              <a:t> </a:t>
            </a:r>
          </a:p>
          <a:p>
            <a:pPr marL="0" indent="0" algn="ctr">
              <a:buNone/>
            </a:pPr>
            <a:endParaRPr lang="pt-BR" sz="4400" b="1" dirty="0" smtClean="0"/>
          </a:p>
          <a:p>
            <a:pPr marL="0" indent="0" algn="ctr">
              <a:buNone/>
            </a:pPr>
            <a:r>
              <a:rPr lang="pt-BR" sz="4400" b="1" dirty="0" smtClean="0"/>
              <a:t>Um tutorial </a:t>
            </a:r>
            <a:r>
              <a:rPr lang="pt-BR" sz="4400" b="1" dirty="0"/>
              <a:t>para empresas incentivadoras que desejam apoiar via PIC SC (ICMS)</a:t>
            </a:r>
          </a:p>
        </p:txBody>
      </p:sp>
    </p:spTree>
    <p:extLst>
      <p:ext uri="{BB962C8B-B14F-4D97-AF65-F5344CB8AC3E}">
        <p14:creationId xmlns:p14="http://schemas.microsoft.com/office/powerpoint/2010/main" val="16132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ECA9036D-F400-BF16-AD45-FAE105D48A6A}"/>
              </a:ext>
            </a:extLst>
          </p:cNvPr>
          <p:cNvPicPr>
            <a:picLocks noChangeAspect="1"/>
          </p:cNvPicPr>
          <p:nvPr/>
        </p:nvPicPr>
        <p:blipFill>
          <a:blip r:embed="rId2"/>
          <a:stretch>
            <a:fillRect/>
          </a:stretch>
        </p:blipFill>
        <p:spPr>
          <a:xfrm>
            <a:off x="2228138" y="545285"/>
            <a:ext cx="7066864" cy="4880364"/>
          </a:xfrm>
          <a:prstGeom prst="rect">
            <a:avLst/>
          </a:prstGeom>
        </p:spPr>
      </p:pic>
      <p:pic>
        <p:nvPicPr>
          <p:cNvPr id="3" name="Imagem 2">
            <a:extLst>
              <a:ext uri="{FF2B5EF4-FFF2-40B4-BE49-F238E27FC236}">
                <a16:creationId xmlns:a16="http://schemas.microsoft.com/office/drawing/2014/main" xmlns="" id="{EC62854C-67CA-857E-B4C6-8A09A606F1A3}"/>
              </a:ext>
            </a:extLst>
          </p:cNvPr>
          <p:cNvPicPr>
            <a:picLocks noChangeAspect="1"/>
          </p:cNvPicPr>
          <p:nvPr/>
        </p:nvPicPr>
        <p:blipFill>
          <a:blip r:embed="rId3"/>
          <a:stretch>
            <a:fillRect/>
          </a:stretch>
        </p:blipFill>
        <p:spPr>
          <a:xfrm>
            <a:off x="10712529" y="-30837"/>
            <a:ext cx="1627773" cy="1152244"/>
          </a:xfrm>
          <a:prstGeom prst="rect">
            <a:avLst/>
          </a:prstGeom>
        </p:spPr>
      </p:pic>
    </p:spTree>
    <p:extLst>
      <p:ext uri="{BB962C8B-B14F-4D97-AF65-F5344CB8AC3E}">
        <p14:creationId xmlns:p14="http://schemas.microsoft.com/office/powerpoint/2010/main" val="253118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xmlns="" id="{4897912E-5094-111B-5660-71A9C1B27C2C}"/>
              </a:ext>
            </a:extLst>
          </p:cNvPr>
          <p:cNvPicPr>
            <a:picLocks noChangeAspect="1"/>
          </p:cNvPicPr>
          <p:nvPr/>
        </p:nvPicPr>
        <p:blipFill>
          <a:blip r:embed="rId2"/>
          <a:stretch>
            <a:fillRect/>
          </a:stretch>
        </p:blipFill>
        <p:spPr>
          <a:xfrm>
            <a:off x="1519777" y="1345529"/>
            <a:ext cx="8810104" cy="4166941"/>
          </a:xfrm>
          <a:prstGeom prst="rect">
            <a:avLst/>
          </a:prstGeom>
        </p:spPr>
      </p:pic>
      <p:sp>
        <p:nvSpPr>
          <p:cNvPr id="10" name="Seta: para a Direita 9">
            <a:extLst>
              <a:ext uri="{FF2B5EF4-FFF2-40B4-BE49-F238E27FC236}">
                <a16:creationId xmlns:a16="http://schemas.microsoft.com/office/drawing/2014/main" xmlns="" id="{BEB21B35-4882-0B9A-E0FD-0A1200C1C90F}"/>
              </a:ext>
            </a:extLst>
          </p:cNvPr>
          <p:cNvSpPr/>
          <p:nvPr/>
        </p:nvSpPr>
        <p:spPr>
          <a:xfrm rot="10800000">
            <a:off x="10210357" y="4655977"/>
            <a:ext cx="923731" cy="71845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xmlns="" id="{A34AFD21-4142-E7A5-5F85-042C9E0AE146}"/>
              </a:ext>
            </a:extLst>
          </p:cNvPr>
          <p:cNvPicPr>
            <a:picLocks noChangeAspect="1"/>
          </p:cNvPicPr>
          <p:nvPr/>
        </p:nvPicPr>
        <p:blipFill>
          <a:blip r:embed="rId3"/>
          <a:stretch>
            <a:fillRect/>
          </a:stretch>
        </p:blipFill>
        <p:spPr>
          <a:xfrm>
            <a:off x="10672222" y="0"/>
            <a:ext cx="1627773" cy="1152244"/>
          </a:xfrm>
          <a:prstGeom prst="rect">
            <a:avLst/>
          </a:prstGeom>
        </p:spPr>
      </p:pic>
    </p:spTree>
    <p:extLst>
      <p:ext uri="{BB962C8B-B14F-4D97-AF65-F5344CB8AC3E}">
        <p14:creationId xmlns:p14="http://schemas.microsoft.com/office/powerpoint/2010/main" val="45922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xmlns="" id="{2E194BEE-35CB-556D-EE66-DABD0EEC7D65}"/>
              </a:ext>
            </a:extLst>
          </p:cNvPr>
          <p:cNvPicPr>
            <a:picLocks noChangeAspect="1"/>
          </p:cNvPicPr>
          <p:nvPr/>
        </p:nvPicPr>
        <p:blipFill>
          <a:blip r:embed="rId2"/>
          <a:stretch>
            <a:fillRect/>
          </a:stretch>
        </p:blipFill>
        <p:spPr>
          <a:xfrm>
            <a:off x="86887" y="198"/>
            <a:ext cx="11877868" cy="6079145"/>
          </a:xfrm>
          <a:prstGeom prst="rect">
            <a:avLst/>
          </a:prstGeom>
        </p:spPr>
      </p:pic>
      <p:pic>
        <p:nvPicPr>
          <p:cNvPr id="2" name="Imagem 1">
            <a:extLst>
              <a:ext uri="{FF2B5EF4-FFF2-40B4-BE49-F238E27FC236}">
                <a16:creationId xmlns:a16="http://schemas.microsoft.com/office/drawing/2014/main" xmlns="" id="{6E49E176-4DFA-AD13-24EF-0D99E1CEB905}"/>
              </a:ext>
            </a:extLst>
          </p:cNvPr>
          <p:cNvPicPr>
            <a:picLocks noChangeAspect="1"/>
          </p:cNvPicPr>
          <p:nvPr/>
        </p:nvPicPr>
        <p:blipFill>
          <a:blip r:embed="rId3"/>
          <a:stretch>
            <a:fillRect/>
          </a:stretch>
        </p:blipFill>
        <p:spPr>
          <a:xfrm>
            <a:off x="10731190" y="0"/>
            <a:ext cx="1627773" cy="1152244"/>
          </a:xfrm>
          <a:prstGeom prst="rect">
            <a:avLst/>
          </a:prstGeom>
        </p:spPr>
      </p:pic>
      <p:sp>
        <p:nvSpPr>
          <p:cNvPr id="4" name="CaixaDeTexto 3">
            <a:extLst>
              <a:ext uri="{FF2B5EF4-FFF2-40B4-BE49-F238E27FC236}">
                <a16:creationId xmlns:a16="http://schemas.microsoft.com/office/drawing/2014/main" xmlns="" id="{30801727-A5D9-BEAC-ED10-2D8A20F7CDBE}"/>
              </a:ext>
            </a:extLst>
          </p:cNvPr>
          <p:cNvSpPr txBox="1"/>
          <p:nvPr/>
        </p:nvSpPr>
        <p:spPr>
          <a:xfrm>
            <a:off x="2382473" y="5694622"/>
            <a:ext cx="9722640" cy="769441"/>
          </a:xfrm>
          <a:prstGeom prst="rect">
            <a:avLst/>
          </a:prstGeom>
          <a:noFill/>
        </p:spPr>
        <p:txBody>
          <a:bodyPr wrap="square">
            <a:spAutoFit/>
          </a:bodyPr>
          <a:lstStyle/>
          <a:p>
            <a:r>
              <a:rPr lang="pt-BR" sz="2200" b="1" dirty="0">
                <a:solidFill>
                  <a:srgbClr val="305496"/>
                </a:solidFill>
                <a:latin typeface="Calibri" panose="020F0502020204030204" pitchFamily="34" charset="0"/>
              </a:rPr>
              <a:t>OBSERVAÇÃO 1: </a:t>
            </a:r>
            <a:r>
              <a:rPr lang="pt-BR" sz="2200" b="1" i="0" u="none" strike="noStrike" dirty="0">
                <a:solidFill>
                  <a:srgbClr val="305496"/>
                </a:solidFill>
                <a:effectLst/>
                <a:latin typeface="Calibri" panose="020F0502020204030204" pitchFamily="34" charset="0"/>
              </a:rPr>
              <a:t>REALIZAR </a:t>
            </a:r>
            <a:r>
              <a:rPr lang="pt-BR" sz="2200" b="1" i="1" u="sng" strike="noStrike" dirty="0">
                <a:solidFill>
                  <a:srgbClr val="305496"/>
                </a:solidFill>
                <a:effectLst>
                  <a:outerShdw blurRad="38100" dist="38100" dir="2700000" algn="tl">
                    <a:srgbClr val="000000">
                      <a:alpha val="43137"/>
                    </a:srgbClr>
                  </a:outerShdw>
                </a:effectLst>
                <a:latin typeface="Calibri" panose="020F0502020204030204" pitchFamily="34" charset="0"/>
              </a:rPr>
              <a:t>ESTIMATIVA</a:t>
            </a:r>
            <a:r>
              <a:rPr lang="pt-BR" sz="2200" b="1" i="0" u="none" strike="noStrike" dirty="0">
                <a:solidFill>
                  <a:srgbClr val="305496"/>
                </a:solidFill>
                <a:effectLst/>
                <a:latin typeface="Calibri" panose="020F0502020204030204" pitchFamily="34" charset="0"/>
              </a:rPr>
              <a:t> COM RELAÇÃO AO ‘VALOR INCENTIVADO</a:t>
            </a:r>
          </a:p>
          <a:p>
            <a:r>
              <a:rPr lang="pt-BR" sz="2200" b="1" dirty="0">
                <a:solidFill>
                  <a:srgbClr val="305496"/>
                </a:solidFill>
                <a:latin typeface="Calibri" panose="020F0502020204030204" pitchFamily="34" charset="0"/>
              </a:rPr>
              <a:t>OBSERVAÇÃO 2: SELECIONAR </a:t>
            </a:r>
            <a:r>
              <a:rPr lang="pt-BR" sz="2200" b="1" i="1" u="sng" dirty="0">
                <a:solidFill>
                  <a:srgbClr val="305496"/>
                </a:solidFill>
                <a:effectLst>
                  <a:outerShdw blurRad="38100" dist="38100" dir="2700000" algn="tl">
                    <a:srgbClr val="000000">
                      <a:alpha val="43137"/>
                    </a:srgbClr>
                  </a:outerShdw>
                </a:effectLst>
                <a:latin typeface="Calibri" panose="020F0502020204030204" pitchFamily="34" charset="0"/>
              </a:rPr>
              <a:t>‘ATÉ EM 12 VEZES’</a:t>
            </a:r>
            <a:endParaRPr lang="pt-BR" sz="22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0159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F5A59F7-6316-DBC2-6845-281398484CC5}"/>
              </a:ext>
            </a:extLst>
          </p:cNvPr>
          <p:cNvPicPr>
            <a:picLocks noChangeAspect="1"/>
          </p:cNvPicPr>
          <p:nvPr/>
        </p:nvPicPr>
        <p:blipFill>
          <a:blip r:embed="rId2"/>
          <a:stretch>
            <a:fillRect/>
          </a:stretch>
        </p:blipFill>
        <p:spPr>
          <a:xfrm>
            <a:off x="10740521" y="0"/>
            <a:ext cx="1627773" cy="1152244"/>
          </a:xfrm>
          <a:prstGeom prst="rect">
            <a:avLst/>
          </a:prstGeom>
        </p:spPr>
      </p:pic>
      <p:graphicFrame>
        <p:nvGraphicFramePr>
          <p:cNvPr id="3" name="Tabela 2">
            <a:extLst>
              <a:ext uri="{FF2B5EF4-FFF2-40B4-BE49-F238E27FC236}">
                <a16:creationId xmlns:a16="http://schemas.microsoft.com/office/drawing/2014/main" xmlns="" id="{0F0CA5CC-0078-44FF-D474-A87FDE955B90}"/>
              </a:ext>
            </a:extLst>
          </p:cNvPr>
          <p:cNvGraphicFramePr>
            <a:graphicFrameLocks noGrp="1"/>
          </p:cNvGraphicFramePr>
          <p:nvPr>
            <p:extLst>
              <p:ext uri="{D42A27DB-BD31-4B8C-83A1-F6EECF244321}">
                <p14:modId xmlns:p14="http://schemas.microsoft.com/office/powerpoint/2010/main" val="2903989097"/>
              </p:ext>
            </p:extLst>
          </p:nvPr>
        </p:nvGraphicFramePr>
        <p:xfrm>
          <a:off x="0" y="1241573"/>
          <a:ext cx="12192000" cy="5637576"/>
        </p:xfrm>
        <a:graphic>
          <a:graphicData uri="http://schemas.openxmlformats.org/drawingml/2006/table">
            <a:tbl>
              <a:tblPr/>
              <a:tblGrid>
                <a:gridCol w="12192000">
                  <a:extLst>
                    <a:ext uri="{9D8B030D-6E8A-4147-A177-3AD203B41FA5}">
                      <a16:colId xmlns:a16="http://schemas.microsoft.com/office/drawing/2014/main" xmlns="" val="845839031"/>
                    </a:ext>
                  </a:extLst>
                </a:gridCol>
              </a:tblGrid>
              <a:tr h="966184">
                <a:tc>
                  <a:txBody>
                    <a:bodyPr/>
                    <a:lstStyle/>
                    <a:p>
                      <a:pPr algn="ctr" fontAlgn="b"/>
                      <a:r>
                        <a:rPr lang="pt-BR" sz="3600" b="1" i="0" u="none" strike="noStrike" dirty="0">
                          <a:solidFill>
                            <a:srgbClr val="000000"/>
                          </a:solidFill>
                          <a:effectLst/>
                          <a:latin typeface="Calibri" panose="020F0502020204030204" pitchFamily="34" charset="0"/>
                        </a:rPr>
                        <a:t>TRANSFERÊNCIA DO RECURSO FINANCEIRO DO INCENTIVADOR AO PROJETO</a:t>
                      </a:r>
                    </a:p>
                  </a:txBody>
                  <a:tcPr marL="9525" marR="9525" marT="9525" marB="0" anchor="b">
                    <a:lnL>
                      <a:noFill/>
                    </a:lnL>
                    <a:lnR>
                      <a:noFill/>
                    </a:lnR>
                    <a:lnT>
                      <a:noFill/>
                    </a:lnT>
                    <a:lnB>
                      <a:noFill/>
                    </a:lnB>
                  </a:tcPr>
                </a:tc>
                <a:extLst>
                  <a:ext uri="{0D108BD9-81ED-4DB2-BD59-A6C34878D82A}">
                    <a16:rowId xmlns:a16="http://schemas.microsoft.com/office/drawing/2014/main" xmlns="" val="567837014"/>
                  </a:ext>
                </a:extLst>
              </a:tr>
              <a:tr h="514642">
                <a:tc>
                  <a:txBody>
                    <a:bodyPr/>
                    <a:lstStyle/>
                    <a:p>
                      <a:pPr algn="l" fontAlgn="b"/>
                      <a:r>
                        <a:rPr lang="pt-BR" sz="2000" b="0" i="0" u="none" strike="noStrike" dirty="0" smtClean="0">
                          <a:solidFill>
                            <a:srgbClr val="000000"/>
                          </a:solidFill>
                          <a:effectLst/>
                          <a:latin typeface="+mn-lt"/>
                        </a:rPr>
                        <a:t>A transferência</a:t>
                      </a:r>
                      <a:r>
                        <a:rPr lang="pt-BR" sz="2000" b="0" i="0" u="none" strike="noStrike" baseline="0" dirty="0" smtClean="0">
                          <a:solidFill>
                            <a:srgbClr val="000000"/>
                          </a:solidFill>
                          <a:effectLst/>
                          <a:latin typeface="+mn-lt"/>
                        </a:rPr>
                        <a:t> deverá ser feita conforme as instruções que constam na</a:t>
                      </a:r>
                      <a:endParaRPr lang="pt-BR" sz="20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2070980716"/>
                  </a:ext>
                </a:extLst>
              </a:tr>
              <a:tr h="540464">
                <a:tc>
                  <a:txBody>
                    <a:bodyPr/>
                    <a:lstStyle/>
                    <a:p>
                      <a:pPr algn="l" fontAlgn="b"/>
                      <a:r>
                        <a:rPr lang="pt-BR" sz="2000" b="1" i="0" u="none" strike="noStrike" dirty="0">
                          <a:solidFill>
                            <a:srgbClr val="000000"/>
                          </a:solidFill>
                          <a:effectLst/>
                          <a:latin typeface="+mn-lt"/>
                        </a:rPr>
                        <a:t>Portaria 464/2021 Art. 1º, III, 'a' </a:t>
                      </a:r>
                      <a:r>
                        <a:rPr lang="pt-BR" sz="2000" b="0" i="0" u="none" strike="noStrike" dirty="0">
                          <a:solidFill>
                            <a:srgbClr val="000000"/>
                          </a:solidFill>
                          <a:effectLst/>
                          <a:latin typeface="+mn-lt"/>
                        </a:rPr>
                        <a:t>- Efeitos a partir de 07/07/2022:</a:t>
                      </a:r>
                    </a:p>
                    <a:p>
                      <a:pPr algn="l" fontAlgn="b"/>
                      <a:endParaRPr lang="pt-BR" sz="20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1914726156"/>
                  </a:ext>
                </a:extLst>
              </a:tr>
              <a:tr h="26690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2000" b="0" i="0" u="none" strike="noStrike" dirty="0" smtClean="0">
                          <a:solidFill>
                            <a:srgbClr val="000000"/>
                          </a:solidFill>
                          <a:effectLst/>
                          <a:latin typeface="+mn-lt"/>
                        </a:rPr>
                        <a:t>a) de </a:t>
                      </a:r>
                      <a:r>
                        <a:rPr lang="pt-BR" sz="2000" b="0" i="0" u="none" strike="noStrike" dirty="0">
                          <a:solidFill>
                            <a:srgbClr val="000000"/>
                          </a:solidFill>
                          <a:effectLst/>
                          <a:latin typeface="+mn-lt"/>
                        </a:rPr>
                        <a:t>que a transferência do recurso financeiro seja realizada pelo incentivador por meio de </a:t>
                      </a:r>
                      <a:r>
                        <a:rPr lang="pt-BR" sz="2000" b="1" i="0" u="none" strike="noStrike" dirty="0">
                          <a:solidFill>
                            <a:srgbClr val="FF0000"/>
                          </a:solidFill>
                          <a:effectLst/>
                          <a:latin typeface="+mn-lt"/>
                        </a:rPr>
                        <a:t>depósito identificado</a:t>
                      </a:r>
                      <a:r>
                        <a:rPr lang="pt-BR" sz="2000" b="0" i="0" u="none" strike="noStrike" dirty="0">
                          <a:solidFill>
                            <a:srgbClr val="000000"/>
                          </a:solidFill>
                          <a:effectLst/>
                          <a:latin typeface="+mn-lt"/>
                        </a:rPr>
                        <a:t>, de </a:t>
                      </a:r>
                      <a:r>
                        <a:rPr lang="pt-BR" sz="2000" b="1" i="0" u="none" strike="noStrike" dirty="0">
                          <a:solidFill>
                            <a:srgbClr val="000000"/>
                          </a:solidFill>
                          <a:effectLst/>
                          <a:latin typeface="+mn-lt"/>
                        </a:rPr>
                        <a:t>Transferência Eletrônica Disponível </a:t>
                      </a:r>
                      <a:r>
                        <a:rPr lang="pt-BR" sz="2000" b="1" i="0" u="none" strike="noStrike" dirty="0">
                          <a:solidFill>
                            <a:srgbClr val="FF0000"/>
                          </a:solidFill>
                          <a:effectLst/>
                          <a:latin typeface="+mn-lt"/>
                        </a:rPr>
                        <a:t>(TED) </a:t>
                      </a:r>
                      <a:r>
                        <a:rPr lang="pt-BR" sz="2000" b="0" i="0" u="none" strike="noStrike" dirty="0">
                          <a:solidFill>
                            <a:srgbClr val="000000"/>
                          </a:solidFill>
                          <a:effectLst/>
                          <a:latin typeface="+mn-lt"/>
                        </a:rPr>
                        <a:t>ou de modalidade de pagamento instantâneo denominada </a:t>
                      </a:r>
                      <a:r>
                        <a:rPr lang="pt-BR" sz="2000" b="1" i="0" u="none" strike="noStrike" dirty="0">
                          <a:solidFill>
                            <a:srgbClr val="FF0000"/>
                          </a:solidFill>
                          <a:effectLst/>
                          <a:latin typeface="+mn-lt"/>
                        </a:rPr>
                        <a:t>'PIX'</a:t>
                      </a:r>
                      <a:r>
                        <a:rPr lang="pt-BR" sz="2000" b="0" i="0" u="none" strike="noStrike" dirty="0">
                          <a:solidFill>
                            <a:srgbClr val="000000"/>
                          </a:solidFill>
                          <a:effectLst/>
                          <a:latin typeface="+mn-lt"/>
                        </a:rPr>
                        <a:t>, diretamente para a conta bancária do projeto cultural para o qual o incentivados esteja habilitado na forma do inciso I do </a:t>
                      </a:r>
                      <a:r>
                        <a:rPr lang="pt-BR" sz="2000" b="0" i="1" u="none" strike="noStrike" dirty="0">
                          <a:solidFill>
                            <a:srgbClr val="000000"/>
                          </a:solidFill>
                          <a:effectLst/>
                          <a:latin typeface="+mn-lt"/>
                        </a:rPr>
                        <a:t>caput</a:t>
                      </a:r>
                      <a:r>
                        <a:rPr lang="pt-BR" sz="2000" b="0" i="0" u="none" strike="noStrike" dirty="0">
                          <a:solidFill>
                            <a:srgbClr val="000000"/>
                          </a:solidFill>
                          <a:effectLst/>
                          <a:latin typeface="+mn-lt"/>
                        </a:rPr>
                        <a:t> deste artigo</a:t>
                      </a:r>
                      <a:r>
                        <a:rPr lang="pt-BR" sz="2000" b="0" i="0" u="none" strike="noStrike" dirty="0" smtClean="0">
                          <a:solidFill>
                            <a:srgbClr val="000000"/>
                          </a:solidFill>
                          <a:effectLst/>
                          <a:latin typeface="+mn-lt"/>
                        </a:rPr>
                        <a:t>.</a:t>
                      </a:r>
                    </a:p>
                    <a:p>
                      <a:pPr marL="0" marR="0" lvl="0" indent="0" algn="l" defTabSz="914400" rtl="0" eaLnBrk="1" fontAlgn="b" latinLnBrk="0" hangingPunct="1">
                        <a:lnSpc>
                          <a:spcPct val="100000"/>
                        </a:lnSpc>
                        <a:spcBef>
                          <a:spcPts val="0"/>
                        </a:spcBef>
                        <a:spcAft>
                          <a:spcPts val="0"/>
                        </a:spcAft>
                        <a:buClrTx/>
                        <a:buSzTx/>
                        <a:buFontTx/>
                        <a:buNone/>
                        <a:tabLst/>
                        <a:defRPr/>
                      </a:pPr>
                      <a:endParaRPr lang="pt-BR" sz="2000" b="0" i="0" u="none" strike="noStrike" dirty="0" smtClean="0">
                        <a:solidFill>
                          <a:srgbClr val="000000"/>
                        </a:solidFill>
                        <a:effectLst/>
                        <a:latin typeface="+mn-lt"/>
                      </a:endParaRPr>
                    </a:p>
                    <a:p>
                      <a:r>
                        <a:rPr lang="pt-BR" sz="2000" b="1" dirty="0" smtClean="0">
                          <a:latin typeface="+mn-lt"/>
                        </a:rPr>
                        <a:t>Dados bancários da conta do projeto</a:t>
                      </a:r>
                      <a:r>
                        <a:rPr lang="pt-BR" sz="2000" b="1" baseline="0" dirty="0" smtClean="0">
                          <a:latin typeface="+mn-lt"/>
                        </a:rPr>
                        <a:t> “ARTE PARA A VIDA”</a:t>
                      </a:r>
                      <a:endParaRPr lang="pt-BR" sz="2000" dirty="0" smtClean="0">
                        <a:latin typeface="+mn-lt"/>
                      </a:endParaRPr>
                    </a:p>
                    <a:p>
                      <a:pPr lvl="1"/>
                      <a:r>
                        <a:rPr lang="pt-BR" sz="2000" dirty="0" smtClean="0">
                          <a:latin typeface="+mn-lt"/>
                        </a:rPr>
                        <a:t>Banco do Brasil </a:t>
                      </a:r>
                      <a:r>
                        <a:rPr lang="pt-BR" sz="2000" b="1" dirty="0" smtClean="0">
                          <a:latin typeface="+mn-lt"/>
                        </a:rPr>
                        <a:t>001</a:t>
                      </a:r>
                      <a:r>
                        <a:rPr lang="pt-BR" sz="2000" dirty="0" smtClean="0">
                          <a:latin typeface="+mn-lt"/>
                        </a:rPr>
                        <a:t> – Agência </a:t>
                      </a:r>
                      <a:r>
                        <a:rPr lang="pt-BR" sz="2000" b="1" dirty="0" smtClean="0">
                          <a:latin typeface="+mn-lt"/>
                        </a:rPr>
                        <a:t>8300-3</a:t>
                      </a:r>
                      <a:endParaRPr lang="pt-BR" sz="2000" dirty="0" smtClean="0">
                        <a:latin typeface="+mn-lt"/>
                      </a:endParaRPr>
                    </a:p>
                    <a:p>
                      <a:pPr lvl="1"/>
                      <a:r>
                        <a:rPr lang="pt-BR" sz="2000" dirty="0" smtClean="0">
                          <a:latin typeface="+mn-lt"/>
                        </a:rPr>
                        <a:t>Conta corrente projeto: </a:t>
                      </a:r>
                      <a:r>
                        <a:rPr lang="pt-BR" sz="2000" b="1" dirty="0" smtClean="0">
                          <a:latin typeface="+mn-lt"/>
                        </a:rPr>
                        <a:t>514-2</a:t>
                      </a:r>
                    </a:p>
                    <a:p>
                      <a:pPr lvl="1"/>
                      <a:r>
                        <a:rPr lang="pt-BR" sz="2000" b="0" dirty="0" smtClean="0">
                          <a:latin typeface="+mn-lt"/>
                        </a:rPr>
                        <a:t>CNPJ</a:t>
                      </a:r>
                      <a:r>
                        <a:rPr lang="pt-BR" sz="2000" b="0" baseline="0" dirty="0" smtClean="0">
                          <a:latin typeface="+mn-lt"/>
                        </a:rPr>
                        <a:t> </a:t>
                      </a:r>
                      <a:r>
                        <a:rPr lang="pt-BR" sz="2000" b="1" baseline="0" dirty="0" smtClean="0">
                          <a:latin typeface="+mn-lt"/>
                        </a:rPr>
                        <a:t>73.794.810/0002-11</a:t>
                      </a:r>
                      <a:r>
                        <a:rPr lang="pt-BR" sz="2000" b="0" baseline="0" dirty="0" smtClean="0">
                          <a:latin typeface="+mn-lt"/>
                        </a:rPr>
                        <a:t> – </a:t>
                      </a:r>
                      <a:r>
                        <a:rPr lang="pt-BR" sz="2000" b="1" baseline="0" dirty="0" smtClean="0">
                          <a:latin typeface="+mn-lt"/>
                        </a:rPr>
                        <a:t>FLT – Faculdade Luterana de Teologia </a:t>
                      </a:r>
                      <a:endParaRPr lang="pt-BR" sz="2000" b="0" baseline="0" dirty="0" smtClean="0">
                        <a:latin typeface="+mn-lt"/>
                      </a:endParaRPr>
                    </a:p>
                    <a:p>
                      <a:pPr lvl="1"/>
                      <a:r>
                        <a:rPr lang="pt-BR" sz="2000" b="0" baseline="0" dirty="0" smtClean="0">
                          <a:latin typeface="+mn-lt"/>
                        </a:rPr>
                        <a:t>                                                   Razão Social: União Cristã – Associação Social e Educacional</a:t>
                      </a:r>
                      <a:endParaRPr lang="pt-BR" sz="2000" b="0" dirty="0" smtClean="0">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2493171475"/>
                  </a:ext>
                </a:extLst>
              </a:tr>
              <a:tr h="339479">
                <a:tc>
                  <a:txBody>
                    <a:bodyPr/>
                    <a:lstStyle/>
                    <a:p>
                      <a:pPr algn="l" fontAlgn="b"/>
                      <a:endParaRPr lang="pt-BR"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572704837"/>
                  </a:ext>
                </a:extLst>
              </a:tr>
            </a:tbl>
          </a:graphicData>
        </a:graphic>
      </p:graphicFrame>
    </p:spTree>
    <p:extLst>
      <p:ext uri="{BB962C8B-B14F-4D97-AF65-F5344CB8AC3E}">
        <p14:creationId xmlns:p14="http://schemas.microsoft.com/office/powerpoint/2010/main" val="322397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5C8386E3-0504-1568-A7E3-0388CEFCBA62}"/>
              </a:ext>
            </a:extLst>
          </p:cNvPr>
          <p:cNvPicPr>
            <a:picLocks noChangeAspect="1"/>
          </p:cNvPicPr>
          <p:nvPr/>
        </p:nvPicPr>
        <p:blipFill>
          <a:blip r:embed="rId2"/>
          <a:stretch>
            <a:fillRect/>
          </a:stretch>
        </p:blipFill>
        <p:spPr>
          <a:xfrm>
            <a:off x="412720" y="143690"/>
            <a:ext cx="11160349" cy="6218281"/>
          </a:xfrm>
          <a:prstGeom prst="rect">
            <a:avLst/>
          </a:prstGeom>
        </p:spPr>
      </p:pic>
      <p:pic>
        <p:nvPicPr>
          <p:cNvPr id="4" name="Imagem 3">
            <a:extLst>
              <a:ext uri="{FF2B5EF4-FFF2-40B4-BE49-F238E27FC236}">
                <a16:creationId xmlns:a16="http://schemas.microsoft.com/office/drawing/2014/main" xmlns="" id="{C5839603-EB0D-536B-E4DF-90B41FC1940E}"/>
              </a:ext>
            </a:extLst>
          </p:cNvPr>
          <p:cNvPicPr>
            <a:picLocks noChangeAspect="1"/>
          </p:cNvPicPr>
          <p:nvPr/>
        </p:nvPicPr>
        <p:blipFill>
          <a:blip r:embed="rId3"/>
          <a:stretch>
            <a:fillRect/>
          </a:stretch>
        </p:blipFill>
        <p:spPr>
          <a:xfrm>
            <a:off x="10759183" y="0"/>
            <a:ext cx="1627773" cy="1152244"/>
          </a:xfrm>
          <a:prstGeom prst="rect">
            <a:avLst/>
          </a:prstGeom>
        </p:spPr>
      </p:pic>
      <p:sp>
        <p:nvSpPr>
          <p:cNvPr id="5" name="Seta: para Baixo 4">
            <a:extLst>
              <a:ext uri="{FF2B5EF4-FFF2-40B4-BE49-F238E27FC236}">
                <a16:creationId xmlns:a16="http://schemas.microsoft.com/office/drawing/2014/main" xmlns="" id="{D4F7523D-6EE5-0356-1D84-785A1E0AD22A}"/>
              </a:ext>
            </a:extLst>
          </p:cNvPr>
          <p:cNvSpPr/>
          <p:nvPr/>
        </p:nvSpPr>
        <p:spPr>
          <a:xfrm>
            <a:off x="6602135" y="1543574"/>
            <a:ext cx="494950" cy="60400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a:extLst>
              <a:ext uri="{FF2B5EF4-FFF2-40B4-BE49-F238E27FC236}">
                <a16:creationId xmlns:a16="http://schemas.microsoft.com/office/drawing/2014/main" xmlns="" id="{8927A01D-EE6C-1CC7-DBD2-47EF9E0FBA1E}"/>
              </a:ext>
            </a:extLst>
          </p:cNvPr>
          <p:cNvSpPr/>
          <p:nvPr/>
        </p:nvSpPr>
        <p:spPr>
          <a:xfrm rot="18554606">
            <a:off x="393034" y="2501318"/>
            <a:ext cx="494950" cy="60400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6">
            <a:extLst>
              <a:ext uri="{FF2B5EF4-FFF2-40B4-BE49-F238E27FC236}">
                <a16:creationId xmlns:a16="http://schemas.microsoft.com/office/drawing/2014/main" xmlns="" id="{7A4B5E2A-8499-0449-4D2A-C42FAA35B72C}"/>
              </a:ext>
            </a:extLst>
          </p:cNvPr>
          <p:cNvSpPr/>
          <p:nvPr/>
        </p:nvSpPr>
        <p:spPr>
          <a:xfrm rot="19255370">
            <a:off x="463845" y="1543573"/>
            <a:ext cx="494950" cy="60400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70044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xmlns="" id="{9A84110A-9152-B96C-FD50-B3BF1FB57C9B}"/>
              </a:ext>
            </a:extLst>
          </p:cNvPr>
          <p:cNvPicPr>
            <a:picLocks noChangeAspect="1"/>
          </p:cNvPicPr>
          <p:nvPr/>
        </p:nvPicPr>
        <p:blipFill>
          <a:blip r:embed="rId2"/>
          <a:stretch>
            <a:fillRect/>
          </a:stretch>
        </p:blipFill>
        <p:spPr>
          <a:xfrm>
            <a:off x="842682" y="129988"/>
            <a:ext cx="10506635" cy="6598024"/>
          </a:xfrm>
          <a:prstGeom prst="rect">
            <a:avLst/>
          </a:prstGeom>
        </p:spPr>
      </p:pic>
      <p:sp>
        <p:nvSpPr>
          <p:cNvPr id="9" name="Seta: para a Direita 8">
            <a:extLst>
              <a:ext uri="{FF2B5EF4-FFF2-40B4-BE49-F238E27FC236}">
                <a16:creationId xmlns:a16="http://schemas.microsoft.com/office/drawing/2014/main" xmlns="" id="{ADBA87FB-52E7-DA76-CA8B-13012E0A1199}"/>
              </a:ext>
            </a:extLst>
          </p:cNvPr>
          <p:cNvSpPr/>
          <p:nvPr/>
        </p:nvSpPr>
        <p:spPr>
          <a:xfrm>
            <a:off x="274269" y="5952761"/>
            <a:ext cx="933061" cy="699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xmlns="" id="{438DFE44-51D6-5674-185D-7543AF327862}"/>
              </a:ext>
            </a:extLst>
          </p:cNvPr>
          <p:cNvPicPr>
            <a:picLocks noChangeAspect="1"/>
          </p:cNvPicPr>
          <p:nvPr/>
        </p:nvPicPr>
        <p:blipFill>
          <a:blip r:embed="rId3"/>
          <a:stretch>
            <a:fillRect/>
          </a:stretch>
        </p:blipFill>
        <p:spPr>
          <a:xfrm>
            <a:off x="10665876" y="0"/>
            <a:ext cx="1627773" cy="1152244"/>
          </a:xfrm>
          <a:prstGeom prst="rect">
            <a:avLst/>
          </a:prstGeom>
        </p:spPr>
      </p:pic>
    </p:spTree>
    <p:extLst>
      <p:ext uri="{BB962C8B-B14F-4D97-AF65-F5344CB8AC3E}">
        <p14:creationId xmlns:p14="http://schemas.microsoft.com/office/powerpoint/2010/main" val="401594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C730FBF6-B30F-4CF8-A564-CD2FFDB6D6A6}"/>
              </a:ext>
            </a:extLst>
          </p:cNvPr>
          <p:cNvSpPr>
            <a:spLocks noGrp="1"/>
          </p:cNvSpPr>
          <p:nvPr>
            <p:ph type="subTitle" idx="1"/>
          </p:nvPr>
        </p:nvSpPr>
        <p:spPr>
          <a:xfrm>
            <a:off x="1054359" y="867748"/>
            <a:ext cx="10058400" cy="5027724"/>
          </a:xfrm>
        </p:spPr>
        <p:txBody>
          <a:bodyPr anchor="t">
            <a:normAutofit/>
          </a:bodyPr>
          <a:lstStyle/>
          <a:p>
            <a:pPr algn="l">
              <a:spcAft>
                <a:spcPts val="800"/>
              </a:spcAft>
            </a:pPr>
            <a:r>
              <a:rPr lang="pt-BR" dirty="0">
                <a:effectLst/>
                <a:latin typeface="Calibri" panose="020F0502020204030204" pitchFamily="34" charset="0"/>
                <a:ea typeface="Calibri" panose="020F0502020204030204" pitchFamily="34" charset="0"/>
                <a:cs typeface="Calibri" panose="020F0502020204030204" pitchFamily="34" charset="0"/>
              </a:rPr>
              <a:t>A apropriação do crédito presumido exige que o contribuinte:</a:t>
            </a:r>
          </a:p>
          <a:p>
            <a:pPr algn="l">
              <a:spcAft>
                <a:spcPts val="800"/>
              </a:spcAft>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800"/>
              </a:spcAft>
            </a:pPr>
            <a:r>
              <a:rPr lang="en-US" dirty="0">
                <a:effectLst/>
                <a:latin typeface="ArialMT"/>
                <a:ea typeface="Calibri" panose="020F0502020204030204" pitchFamily="34" charset="0"/>
                <a:cs typeface="ArialMT"/>
              </a:rPr>
              <a:t>▪ </a:t>
            </a:r>
            <a:r>
              <a:rPr lang="pt-BR" dirty="0">
                <a:effectLst/>
                <a:latin typeface="Calibri" panose="020F0502020204030204" pitchFamily="34" charset="0"/>
                <a:ea typeface="Calibri" panose="020F0502020204030204" pitchFamily="34" charset="0"/>
                <a:cs typeface="Calibri" panose="020F0502020204030204" pitchFamily="34" charset="0"/>
              </a:rPr>
              <a:t>esteja em dia com as </a:t>
            </a:r>
            <a:r>
              <a:rPr lang="pt-BR"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obrigações acessórias relativas à DIME</a:t>
            </a:r>
            <a:r>
              <a:rPr lang="pt-BR" dirty="0">
                <a:effectLst/>
                <a:latin typeface="Calibri" panose="020F0502020204030204" pitchFamily="34" charset="0"/>
                <a:ea typeface="Calibri" panose="020F0502020204030204" pitchFamily="34" charset="0"/>
                <a:cs typeface="Calibri" panose="020F0502020204030204" pitchFamily="34" charset="0"/>
              </a:rPr>
              <a:t>; e</a:t>
            </a:r>
          </a:p>
          <a:p>
            <a:pPr algn="l">
              <a:spcAft>
                <a:spcPts val="800"/>
              </a:spcAft>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800"/>
              </a:spcAft>
            </a:pPr>
            <a:r>
              <a:rPr lang="en-US" dirty="0">
                <a:effectLst/>
                <a:latin typeface="ArialMT"/>
                <a:ea typeface="Calibri" panose="020F0502020204030204" pitchFamily="34" charset="0"/>
                <a:cs typeface="ArialMT"/>
              </a:rPr>
              <a:t>▪ </a:t>
            </a:r>
            <a:r>
              <a:rPr lang="pt-BR" dirty="0">
                <a:effectLst/>
                <a:latin typeface="Calibri" panose="020F0502020204030204" pitchFamily="34" charset="0"/>
                <a:ea typeface="Calibri" panose="020F0502020204030204" pitchFamily="34" charset="0"/>
                <a:cs typeface="Calibri" panose="020F0502020204030204" pitchFamily="34" charset="0"/>
              </a:rPr>
              <a:t>possua </a:t>
            </a:r>
            <a:r>
              <a:rPr lang="pt-BR"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certidão negativa de débitos ou certidão positiva com efeitos de negativa</a:t>
            </a:r>
            <a:r>
              <a:rPr lang="pt-BR" dirty="0">
                <a:effectLst/>
                <a:latin typeface="Calibri" panose="020F0502020204030204" pitchFamily="34" charset="0"/>
                <a:ea typeface="Calibri" panose="020F0502020204030204" pitchFamily="34" charset="0"/>
                <a:cs typeface="Calibri" panose="020F0502020204030204" pitchFamily="34" charset="0"/>
              </a:rPr>
              <a:t>.</a:t>
            </a:r>
          </a:p>
          <a:p>
            <a:pPr algn="l">
              <a:spcAft>
                <a:spcPts val="800"/>
              </a:spcAft>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800"/>
              </a:spcAft>
            </a:pPr>
            <a:r>
              <a:rPr lang="pt-BR" dirty="0">
                <a:effectLst/>
                <a:latin typeface="Calibri" panose="020F0502020204030204" pitchFamily="34" charset="0"/>
                <a:ea typeface="Calibri" panose="020F0502020204030204" pitchFamily="34" charset="0"/>
                <a:cs typeface="Calibri" panose="020F0502020204030204" pitchFamily="34" charset="0"/>
              </a:rPr>
              <a:t>Algumas empresas possuem condições diferentes de enquadramento como contribuintes e pagam o Simples - essas não podem se enquadrar como apoiadoras. É o caso das microempresas e das empresas de pequeno porte.</a:t>
            </a:r>
          </a:p>
          <a:p>
            <a:pPr algn="l">
              <a:spcAft>
                <a:spcPts val="800"/>
              </a:spcAft>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xmlns="" id="{AA745BBD-4D4D-5323-0DCD-BEC3A03EBD61}"/>
              </a:ext>
            </a:extLst>
          </p:cNvPr>
          <p:cNvPicPr>
            <a:picLocks noChangeAspect="1"/>
          </p:cNvPicPr>
          <p:nvPr/>
        </p:nvPicPr>
        <p:blipFill>
          <a:blip r:embed="rId2"/>
          <a:stretch>
            <a:fillRect/>
          </a:stretch>
        </p:blipFill>
        <p:spPr>
          <a:xfrm>
            <a:off x="10703199" y="0"/>
            <a:ext cx="1627773" cy="1152244"/>
          </a:xfrm>
          <a:prstGeom prst="rect">
            <a:avLst/>
          </a:prstGeom>
        </p:spPr>
      </p:pic>
    </p:spTree>
    <p:extLst>
      <p:ext uri="{BB962C8B-B14F-4D97-AF65-F5344CB8AC3E}">
        <p14:creationId xmlns:p14="http://schemas.microsoft.com/office/powerpoint/2010/main" val="366293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8FE0E0-D95D-46EF-A375-475D4DB0E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xmlns="" id="{2D82A42F-AEBE-4065-9792-036A904D85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7">
            <a:extLst>
              <a:ext uri="{FF2B5EF4-FFF2-40B4-BE49-F238E27FC236}">
                <a16:creationId xmlns:a16="http://schemas.microsoft.com/office/drawing/2014/main" xmlns="" id="{E04073FB-FD77-0C5D-3346-7C89FEC6727E}"/>
              </a:ext>
            </a:extLst>
          </p:cNvPr>
          <p:cNvPicPr>
            <a:picLocks noChangeAspect="1"/>
          </p:cNvPicPr>
          <p:nvPr/>
        </p:nvPicPr>
        <p:blipFill>
          <a:blip r:embed="rId2"/>
          <a:stretch>
            <a:fillRect/>
          </a:stretch>
        </p:blipFill>
        <p:spPr>
          <a:xfrm>
            <a:off x="671555" y="0"/>
            <a:ext cx="9957296" cy="6858000"/>
          </a:xfrm>
          <a:prstGeom prst="rect">
            <a:avLst/>
          </a:prstGeom>
        </p:spPr>
      </p:pic>
      <p:sp>
        <p:nvSpPr>
          <p:cNvPr id="10" name="Seta: para a Direita 9">
            <a:extLst>
              <a:ext uri="{FF2B5EF4-FFF2-40B4-BE49-F238E27FC236}">
                <a16:creationId xmlns:a16="http://schemas.microsoft.com/office/drawing/2014/main" xmlns="" id="{9B806D9F-3E29-37C2-BBEE-90F4CCBFEBCF}"/>
              </a:ext>
            </a:extLst>
          </p:cNvPr>
          <p:cNvSpPr/>
          <p:nvPr/>
        </p:nvSpPr>
        <p:spPr>
          <a:xfrm>
            <a:off x="487003" y="2729007"/>
            <a:ext cx="545285" cy="443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a:extLst>
              <a:ext uri="{FF2B5EF4-FFF2-40B4-BE49-F238E27FC236}">
                <a16:creationId xmlns:a16="http://schemas.microsoft.com/office/drawing/2014/main" xmlns="" id="{2B7F19D8-FC70-A74B-59AD-24B1EB6BD635}"/>
              </a:ext>
            </a:extLst>
          </p:cNvPr>
          <p:cNvSpPr/>
          <p:nvPr/>
        </p:nvSpPr>
        <p:spPr>
          <a:xfrm>
            <a:off x="4106100" y="2163507"/>
            <a:ext cx="444617"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xmlns="" id="{E6DD9296-BAD3-63C0-4F23-FF8065B7356C}"/>
              </a:ext>
            </a:extLst>
          </p:cNvPr>
          <p:cNvSpPr/>
          <p:nvPr/>
        </p:nvSpPr>
        <p:spPr>
          <a:xfrm>
            <a:off x="6739992" y="2163506"/>
            <a:ext cx="444617"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a:extLst>
              <a:ext uri="{FF2B5EF4-FFF2-40B4-BE49-F238E27FC236}">
                <a16:creationId xmlns:a16="http://schemas.microsoft.com/office/drawing/2014/main" xmlns="" id="{EEB06F83-AA83-C03E-1E4E-321770E0EF46}"/>
              </a:ext>
            </a:extLst>
          </p:cNvPr>
          <p:cNvSpPr/>
          <p:nvPr/>
        </p:nvSpPr>
        <p:spPr>
          <a:xfrm>
            <a:off x="9151575" y="2158556"/>
            <a:ext cx="444617"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a:extLst>
              <a:ext uri="{FF2B5EF4-FFF2-40B4-BE49-F238E27FC236}">
                <a16:creationId xmlns:a16="http://schemas.microsoft.com/office/drawing/2014/main" xmlns="" id="{DA361F66-E02D-F7B2-729F-D74EE83EDE17}"/>
              </a:ext>
            </a:extLst>
          </p:cNvPr>
          <p:cNvSpPr/>
          <p:nvPr/>
        </p:nvSpPr>
        <p:spPr>
          <a:xfrm rot="8595925">
            <a:off x="10328034" y="5862239"/>
            <a:ext cx="601633" cy="304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xmlns="" id="{691C69DB-628B-F773-2170-E01A04679134}"/>
              </a:ext>
            </a:extLst>
          </p:cNvPr>
          <p:cNvPicPr>
            <a:picLocks noChangeAspect="1"/>
          </p:cNvPicPr>
          <p:nvPr/>
        </p:nvPicPr>
        <p:blipFill>
          <a:blip r:embed="rId3"/>
          <a:stretch>
            <a:fillRect/>
          </a:stretch>
        </p:blipFill>
        <p:spPr>
          <a:xfrm>
            <a:off x="10739736" y="-104926"/>
            <a:ext cx="1627773" cy="1152244"/>
          </a:xfrm>
          <a:prstGeom prst="rect">
            <a:avLst/>
          </a:prstGeom>
        </p:spPr>
      </p:pic>
    </p:spTree>
    <p:extLst>
      <p:ext uri="{BB962C8B-B14F-4D97-AF65-F5344CB8AC3E}">
        <p14:creationId xmlns:p14="http://schemas.microsoft.com/office/powerpoint/2010/main" val="90318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8FE0E0-D95D-46EF-A375-475D4DB0E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xmlns="" id="{2D82A42F-AEBE-4065-9792-036A904D85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eta: para a Direita 9">
            <a:extLst>
              <a:ext uri="{FF2B5EF4-FFF2-40B4-BE49-F238E27FC236}">
                <a16:creationId xmlns:a16="http://schemas.microsoft.com/office/drawing/2014/main" xmlns="" id="{9B806D9F-3E29-37C2-BBEE-90F4CCBFEBCF}"/>
              </a:ext>
            </a:extLst>
          </p:cNvPr>
          <p:cNvSpPr/>
          <p:nvPr/>
        </p:nvSpPr>
        <p:spPr>
          <a:xfrm>
            <a:off x="487003" y="2729007"/>
            <a:ext cx="545285" cy="443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a:extLst>
              <a:ext uri="{FF2B5EF4-FFF2-40B4-BE49-F238E27FC236}">
                <a16:creationId xmlns:a16="http://schemas.microsoft.com/office/drawing/2014/main" xmlns="" id="{2B7F19D8-FC70-A74B-59AD-24B1EB6BD635}"/>
              </a:ext>
            </a:extLst>
          </p:cNvPr>
          <p:cNvSpPr/>
          <p:nvPr/>
        </p:nvSpPr>
        <p:spPr>
          <a:xfrm>
            <a:off x="4106100" y="2163507"/>
            <a:ext cx="444617"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xmlns="" id="{E6DD9296-BAD3-63C0-4F23-FF8065B7356C}"/>
              </a:ext>
            </a:extLst>
          </p:cNvPr>
          <p:cNvSpPr/>
          <p:nvPr/>
        </p:nvSpPr>
        <p:spPr>
          <a:xfrm>
            <a:off x="6739992" y="2163506"/>
            <a:ext cx="444617"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a:extLst>
              <a:ext uri="{FF2B5EF4-FFF2-40B4-BE49-F238E27FC236}">
                <a16:creationId xmlns:a16="http://schemas.microsoft.com/office/drawing/2014/main" xmlns="" id="{EEB06F83-AA83-C03E-1E4E-321770E0EF46}"/>
              </a:ext>
            </a:extLst>
          </p:cNvPr>
          <p:cNvSpPr/>
          <p:nvPr/>
        </p:nvSpPr>
        <p:spPr>
          <a:xfrm>
            <a:off x="9151575" y="2158556"/>
            <a:ext cx="444617"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xmlns="" id="{691C69DB-628B-F773-2170-E01A04679134}"/>
              </a:ext>
            </a:extLst>
          </p:cNvPr>
          <p:cNvPicPr>
            <a:picLocks noChangeAspect="1"/>
          </p:cNvPicPr>
          <p:nvPr/>
        </p:nvPicPr>
        <p:blipFill>
          <a:blip r:embed="rId2"/>
          <a:stretch>
            <a:fillRect/>
          </a:stretch>
        </p:blipFill>
        <p:spPr>
          <a:xfrm>
            <a:off x="10739736" y="-104926"/>
            <a:ext cx="1627773" cy="1152244"/>
          </a:xfrm>
          <a:prstGeom prst="rect">
            <a:avLst/>
          </a:prstGeom>
        </p:spPr>
      </p:pic>
      <p:pic>
        <p:nvPicPr>
          <p:cNvPr id="4" name="Imagem 3">
            <a:extLst>
              <a:ext uri="{FF2B5EF4-FFF2-40B4-BE49-F238E27FC236}">
                <a16:creationId xmlns:a16="http://schemas.microsoft.com/office/drawing/2014/main" xmlns="" id="{719D7BBE-E801-5858-9E69-5D2790695AEE}"/>
              </a:ext>
            </a:extLst>
          </p:cNvPr>
          <p:cNvPicPr>
            <a:picLocks noChangeAspect="1"/>
          </p:cNvPicPr>
          <p:nvPr/>
        </p:nvPicPr>
        <p:blipFill>
          <a:blip r:embed="rId3"/>
          <a:stretch>
            <a:fillRect/>
          </a:stretch>
        </p:blipFill>
        <p:spPr>
          <a:xfrm>
            <a:off x="12405" y="661860"/>
            <a:ext cx="12192000" cy="5768638"/>
          </a:xfrm>
          <a:prstGeom prst="rect">
            <a:avLst/>
          </a:prstGeom>
        </p:spPr>
      </p:pic>
      <p:sp>
        <p:nvSpPr>
          <p:cNvPr id="5" name="Seta: para Baixo 4">
            <a:extLst>
              <a:ext uri="{FF2B5EF4-FFF2-40B4-BE49-F238E27FC236}">
                <a16:creationId xmlns:a16="http://schemas.microsoft.com/office/drawing/2014/main" xmlns="" id="{FA5DEDCC-0A53-FF8E-6FE8-77079F86CCC3}"/>
              </a:ext>
            </a:extLst>
          </p:cNvPr>
          <p:cNvSpPr/>
          <p:nvPr/>
        </p:nvSpPr>
        <p:spPr>
          <a:xfrm rot="3161000">
            <a:off x="1015069" y="5476250"/>
            <a:ext cx="411060" cy="6444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xmlns="" id="{C7CD3414-B34D-BBA3-D621-336202384934}"/>
              </a:ext>
            </a:extLst>
          </p:cNvPr>
          <p:cNvSpPr txBox="1"/>
          <p:nvPr/>
        </p:nvSpPr>
        <p:spPr>
          <a:xfrm>
            <a:off x="3649226" y="5972600"/>
            <a:ext cx="7703033" cy="400110"/>
          </a:xfrm>
          <a:prstGeom prst="rect">
            <a:avLst/>
          </a:prstGeom>
          <a:noFill/>
        </p:spPr>
        <p:txBody>
          <a:bodyPr wrap="square">
            <a:spAutoFit/>
          </a:bodyPr>
          <a:lstStyle/>
          <a:p>
            <a:r>
              <a:rPr lang="pt-BR" sz="2000" b="1" dirty="0">
                <a:solidFill>
                  <a:srgbClr val="FF0000"/>
                </a:solidFill>
                <a:latin typeface="Calibri" panose="020F0502020204030204" pitchFamily="34" charset="0"/>
              </a:rPr>
              <a:t>OBSERVAÇÃO: POSSÍVEL APENAS PARA QUEM TEM ICMS A PAGAR</a:t>
            </a:r>
            <a:r>
              <a:rPr lang="pt-BR" sz="2000" dirty="0">
                <a:solidFill>
                  <a:srgbClr val="FF0000"/>
                </a:solidFill>
              </a:rPr>
              <a:t> </a:t>
            </a:r>
          </a:p>
        </p:txBody>
      </p:sp>
    </p:spTree>
    <p:extLst>
      <p:ext uri="{BB962C8B-B14F-4D97-AF65-F5344CB8AC3E}">
        <p14:creationId xmlns:p14="http://schemas.microsoft.com/office/powerpoint/2010/main" val="31449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1325563"/>
          </a:xfrm>
        </p:spPr>
        <p:txBody>
          <a:bodyPr>
            <a:normAutofit/>
          </a:bodyPr>
          <a:lstStyle/>
          <a:p>
            <a:pPr algn="ctr"/>
            <a:r>
              <a:rPr lang="pt-BR" sz="5400" b="1" dirty="0" smtClean="0">
                <a:latin typeface="+mn-lt"/>
              </a:rPr>
              <a:t>Contatos dos responsáveis pelo </a:t>
            </a:r>
            <a:r>
              <a:rPr lang="pt-BR" sz="5400" b="1" dirty="0">
                <a:latin typeface="+mn-lt"/>
              </a:rPr>
              <a:t>p</a:t>
            </a:r>
            <a:r>
              <a:rPr lang="pt-BR" sz="5400" b="1" dirty="0" smtClean="0">
                <a:latin typeface="+mn-lt"/>
              </a:rPr>
              <a:t>rojeto </a:t>
            </a:r>
            <a:endParaRPr lang="pt-BR" sz="5400" b="1" dirty="0">
              <a:latin typeface="+mn-lt"/>
            </a:endParaRPr>
          </a:p>
        </p:txBody>
      </p:sp>
      <p:sp>
        <p:nvSpPr>
          <p:cNvPr id="3" name="Espaço Reservado para Conteúdo 2"/>
          <p:cNvSpPr>
            <a:spLocks noGrp="1"/>
          </p:cNvSpPr>
          <p:nvPr>
            <p:ph sz="half" idx="1"/>
          </p:nvPr>
        </p:nvSpPr>
        <p:spPr>
          <a:xfrm>
            <a:off x="-1" y="1825624"/>
            <a:ext cx="8039820" cy="5032375"/>
          </a:xfrm>
        </p:spPr>
        <p:txBody>
          <a:bodyPr>
            <a:normAutofit lnSpcReduction="10000"/>
          </a:bodyPr>
          <a:lstStyle/>
          <a:p>
            <a:r>
              <a:rPr lang="pt-BR" b="1" dirty="0" smtClean="0"/>
              <a:t>Coordenador Geral e Procurador:</a:t>
            </a:r>
            <a:endParaRPr lang="pt-BR" dirty="0" smtClean="0"/>
          </a:p>
          <a:p>
            <a:pPr lvl="1"/>
            <a:r>
              <a:rPr lang="pt-BR" b="1" dirty="0" smtClean="0"/>
              <a:t>Claus </a:t>
            </a:r>
            <a:r>
              <a:rPr lang="pt-BR" b="1" dirty="0" err="1" smtClean="0"/>
              <a:t>Schwambach</a:t>
            </a:r>
            <a:endParaRPr lang="pt-BR" b="1" dirty="0" smtClean="0"/>
          </a:p>
          <a:p>
            <a:pPr lvl="2"/>
            <a:r>
              <a:rPr lang="pt-BR" b="1" dirty="0" smtClean="0"/>
              <a:t>(47) 99635-4060</a:t>
            </a:r>
          </a:p>
          <a:p>
            <a:pPr marL="914400" lvl="2" indent="0">
              <a:buNone/>
            </a:pPr>
            <a:r>
              <a:rPr lang="pt-BR" b="1" dirty="0" smtClean="0">
                <a:hlinkClick r:id="rId2"/>
              </a:rPr>
              <a:t>claus.schwambach@flt.edu.br</a:t>
            </a:r>
            <a:r>
              <a:rPr lang="pt-BR" dirty="0" smtClean="0"/>
              <a:t> </a:t>
            </a:r>
            <a:endParaRPr lang="pt-BR" dirty="0"/>
          </a:p>
          <a:p>
            <a:endParaRPr lang="pt-BR" sz="1000" dirty="0" smtClean="0"/>
          </a:p>
          <a:p>
            <a:r>
              <a:rPr lang="pt-BR" b="1" dirty="0" smtClean="0"/>
              <a:t>Contador:</a:t>
            </a:r>
            <a:endParaRPr lang="pt-BR" dirty="0" smtClean="0"/>
          </a:p>
          <a:p>
            <a:pPr lvl="1"/>
            <a:r>
              <a:rPr lang="pt-BR" b="1" dirty="0" smtClean="0"/>
              <a:t>Jair da Silva</a:t>
            </a:r>
          </a:p>
          <a:p>
            <a:pPr lvl="2"/>
            <a:r>
              <a:rPr lang="pt-BR" b="1" dirty="0" smtClean="0"/>
              <a:t>(47) 99235-8852 </a:t>
            </a:r>
          </a:p>
          <a:p>
            <a:pPr marL="914400" lvl="2" indent="0">
              <a:buNone/>
            </a:pPr>
            <a:r>
              <a:rPr lang="pt-BR" b="1" dirty="0">
                <a:hlinkClick r:id="rId3"/>
              </a:rPr>
              <a:t>c</a:t>
            </a:r>
            <a:r>
              <a:rPr lang="pt-BR" b="1" dirty="0" smtClean="0">
                <a:hlinkClick r:id="rId3"/>
              </a:rPr>
              <a:t>ontador.arteprovida@gmail.com</a:t>
            </a:r>
            <a:r>
              <a:rPr lang="pt-BR" b="1" dirty="0" smtClean="0"/>
              <a:t>  </a:t>
            </a:r>
          </a:p>
          <a:p>
            <a:endParaRPr lang="pt-BR" sz="1000" b="1" dirty="0"/>
          </a:p>
          <a:p>
            <a:r>
              <a:rPr lang="pt-BR" b="1" dirty="0" smtClean="0"/>
              <a:t>Financeiro:</a:t>
            </a:r>
            <a:endParaRPr lang="pt-BR" dirty="0" smtClean="0"/>
          </a:p>
          <a:p>
            <a:pPr lvl="1"/>
            <a:r>
              <a:rPr lang="pt-BR" b="1" dirty="0" smtClean="0"/>
              <a:t>Janete </a:t>
            </a:r>
            <a:r>
              <a:rPr lang="pt-BR" b="1" dirty="0" err="1" smtClean="0"/>
              <a:t>Pflanzer</a:t>
            </a:r>
            <a:r>
              <a:rPr lang="pt-BR" b="1" dirty="0" smtClean="0"/>
              <a:t> Galvão</a:t>
            </a:r>
          </a:p>
          <a:p>
            <a:pPr lvl="2"/>
            <a:r>
              <a:rPr lang="pt-BR" b="1" dirty="0" smtClean="0"/>
              <a:t>(47) 99933-2195</a:t>
            </a:r>
          </a:p>
          <a:p>
            <a:pPr marL="914400" lvl="2" indent="0">
              <a:buNone/>
            </a:pPr>
            <a:r>
              <a:rPr lang="pt-BR" b="1" dirty="0" smtClean="0">
                <a:hlinkClick r:id="rId4"/>
              </a:rPr>
              <a:t>flt@flt.edu.br</a:t>
            </a:r>
            <a:r>
              <a:rPr lang="pt-BR" b="1" dirty="0" smtClean="0"/>
              <a:t> </a:t>
            </a:r>
          </a:p>
          <a:p>
            <a:pPr lvl="2"/>
            <a:endParaRPr lang="pt-BR" b="1" dirty="0" smtClean="0"/>
          </a:p>
          <a:p>
            <a:pPr marL="914400" lvl="2" indent="0">
              <a:buNone/>
            </a:pPr>
            <a:endParaRPr lang="pt-BR" b="1" dirty="0" smtClean="0"/>
          </a:p>
        </p:txBody>
      </p:sp>
      <p:pic>
        <p:nvPicPr>
          <p:cNvPr id="5" name="Espaço Reservado para Conteúdo 4"/>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8557406" y="1690688"/>
            <a:ext cx="3548332" cy="5013637"/>
          </a:xfrm>
        </p:spPr>
      </p:pic>
      <p:pic>
        <p:nvPicPr>
          <p:cNvPr id="6" name="Espaço Reservado para Conteúdo 4"/>
          <p:cNvPicPr>
            <a:picLocks noChangeAspect="1"/>
          </p:cNvPicPr>
          <p:nvPr/>
        </p:nvPicPr>
        <p:blipFill>
          <a:blip r:embed="rId6"/>
          <a:stretch>
            <a:fillRect/>
          </a:stretch>
        </p:blipFill>
        <p:spPr>
          <a:xfrm>
            <a:off x="864528" y="2552651"/>
            <a:ext cx="292309" cy="292309"/>
          </a:xfrm>
          <a:prstGeom prst="rect">
            <a:avLst/>
          </a:prstGeom>
        </p:spPr>
      </p:pic>
      <p:pic>
        <p:nvPicPr>
          <p:cNvPr id="7" name="Espaço Reservado para Conteúdo 4"/>
          <p:cNvPicPr>
            <a:picLocks noChangeAspect="1"/>
          </p:cNvPicPr>
          <p:nvPr/>
        </p:nvPicPr>
        <p:blipFill>
          <a:blip r:embed="rId6"/>
          <a:stretch>
            <a:fillRect/>
          </a:stretch>
        </p:blipFill>
        <p:spPr>
          <a:xfrm>
            <a:off x="838200" y="4294626"/>
            <a:ext cx="292309" cy="292309"/>
          </a:xfrm>
          <a:prstGeom prst="rect">
            <a:avLst/>
          </a:prstGeom>
        </p:spPr>
      </p:pic>
      <p:pic>
        <p:nvPicPr>
          <p:cNvPr id="8" name="Espaço Reservado para Conteúdo 4"/>
          <p:cNvPicPr>
            <a:picLocks noChangeAspect="1"/>
          </p:cNvPicPr>
          <p:nvPr/>
        </p:nvPicPr>
        <p:blipFill>
          <a:blip r:embed="rId6"/>
          <a:stretch>
            <a:fillRect/>
          </a:stretch>
        </p:blipFill>
        <p:spPr>
          <a:xfrm>
            <a:off x="838200" y="5942653"/>
            <a:ext cx="292309" cy="292309"/>
          </a:xfrm>
          <a:prstGeom prst="rect">
            <a:avLst/>
          </a:prstGeom>
        </p:spPr>
      </p:pic>
    </p:spTree>
    <p:extLst>
      <p:ext uri="{BB962C8B-B14F-4D97-AF65-F5344CB8AC3E}">
        <p14:creationId xmlns:p14="http://schemas.microsoft.com/office/powerpoint/2010/main" val="267872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5400" b="1" dirty="0" smtClean="0">
                <a:latin typeface="+mn-lt"/>
              </a:rPr>
              <a:t>Projeto ARTE PARA A VIDA – Dados </a:t>
            </a:r>
            <a:endParaRPr lang="pt-BR" sz="5400" b="1" dirty="0">
              <a:latin typeface="+mn-lt"/>
            </a:endParaRPr>
          </a:p>
        </p:txBody>
      </p:sp>
      <p:sp>
        <p:nvSpPr>
          <p:cNvPr id="3" name="Espaço Reservado para Conteúdo 2"/>
          <p:cNvSpPr>
            <a:spLocks noGrp="1"/>
          </p:cNvSpPr>
          <p:nvPr>
            <p:ph sz="half" idx="1"/>
          </p:nvPr>
        </p:nvSpPr>
        <p:spPr>
          <a:xfrm>
            <a:off x="-1" y="1825624"/>
            <a:ext cx="8039820" cy="5032375"/>
          </a:xfrm>
        </p:spPr>
        <p:txBody>
          <a:bodyPr>
            <a:normAutofit fontScale="92500" lnSpcReduction="20000"/>
          </a:bodyPr>
          <a:lstStyle/>
          <a:p>
            <a:r>
              <a:rPr lang="pt-BR" b="1" dirty="0" smtClean="0"/>
              <a:t>Autorização de captação n</a:t>
            </a:r>
            <a:r>
              <a:rPr lang="pt-BR" b="1" dirty="0"/>
              <a:t> </a:t>
            </a:r>
            <a:r>
              <a:rPr lang="pt-BR" b="1" dirty="0" smtClean="0"/>
              <a:t>º </a:t>
            </a:r>
            <a:r>
              <a:rPr lang="pt-BR" b="1" dirty="0"/>
              <a:t>9906-118734</a:t>
            </a:r>
          </a:p>
          <a:p>
            <a:r>
              <a:rPr lang="pt-BR" b="1" dirty="0" smtClean="0"/>
              <a:t>Publicação da aprovação do projeto no PIC, no DOE SC:</a:t>
            </a:r>
            <a:r>
              <a:rPr lang="pt-BR" dirty="0" smtClean="0"/>
              <a:t> </a:t>
            </a:r>
          </a:p>
          <a:p>
            <a:pPr lvl="1"/>
            <a:r>
              <a:rPr lang="pt-BR" dirty="0" smtClean="0"/>
              <a:t>Portaria FCC nº 60, publicada no DOE nº  21.824, </a:t>
            </a:r>
            <a:r>
              <a:rPr lang="pt-BR" dirty="0"/>
              <a:t>de 29 julho </a:t>
            </a:r>
            <a:r>
              <a:rPr lang="pt-BR" dirty="0" smtClean="0"/>
              <a:t>de 2022 (cf. pág. 38)</a:t>
            </a:r>
            <a:endParaRPr lang="pt-BR" dirty="0"/>
          </a:p>
          <a:p>
            <a:r>
              <a:rPr lang="pt-BR" b="1" dirty="0" smtClean="0"/>
              <a:t>Proponente: </a:t>
            </a:r>
            <a:r>
              <a:rPr lang="pt-BR" dirty="0" smtClean="0"/>
              <a:t>FLT –</a:t>
            </a:r>
            <a:r>
              <a:rPr lang="pt-BR" b="1" dirty="0" smtClean="0"/>
              <a:t> </a:t>
            </a:r>
            <a:r>
              <a:rPr lang="pt-BR" dirty="0" smtClean="0"/>
              <a:t>Faculdade </a:t>
            </a:r>
            <a:r>
              <a:rPr lang="pt-BR" dirty="0"/>
              <a:t>Luterana de </a:t>
            </a:r>
            <a:r>
              <a:rPr lang="pt-BR" dirty="0" smtClean="0"/>
              <a:t>Teologia</a:t>
            </a:r>
          </a:p>
          <a:p>
            <a:pPr lvl="1"/>
            <a:r>
              <a:rPr lang="pt-BR" dirty="0" smtClean="0"/>
              <a:t>Razão Social: União Cristã – Associação Social e Educacional</a:t>
            </a:r>
            <a:endParaRPr lang="pt-BR" dirty="0"/>
          </a:p>
          <a:p>
            <a:r>
              <a:rPr lang="pt-BR" b="1" dirty="0" smtClean="0"/>
              <a:t>CNPJ</a:t>
            </a:r>
            <a:r>
              <a:rPr lang="pt-BR" b="1" dirty="0"/>
              <a:t>: </a:t>
            </a:r>
            <a:r>
              <a:rPr lang="pt-BR" dirty="0"/>
              <a:t>73.794.810/0002-11</a:t>
            </a:r>
          </a:p>
          <a:p>
            <a:r>
              <a:rPr lang="pt-BR" b="1" dirty="0" smtClean="0"/>
              <a:t>Título do Projeto: </a:t>
            </a:r>
            <a:r>
              <a:rPr lang="pt-BR" dirty="0"/>
              <a:t>Arte Para a Vida</a:t>
            </a:r>
          </a:p>
          <a:p>
            <a:r>
              <a:rPr lang="pt-BR" b="1" dirty="0" smtClean="0"/>
              <a:t>Valor autorizado para captação: </a:t>
            </a:r>
            <a:r>
              <a:rPr lang="pt-BR" dirty="0"/>
              <a:t>R$ </a:t>
            </a:r>
            <a:r>
              <a:rPr lang="pt-BR" dirty="0" smtClean="0"/>
              <a:t>693.525,00</a:t>
            </a:r>
          </a:p>
          <a:p>
            <a:pPr lvl="1"/>
            <a:r>
              <a:rPr lang="pt-BR" b="1" dirty="0" smtClean="0"/>
              <a:t>Prazo para captação: </a:t>
            </a:r>
            <a:r>
              <a:rPr lang="pt-BR" dirty="0" smtClean="0"/>
              <a:t>12 meses (outubro/22 à setembro/23)</a:t>
            </a:r>
          </a:p>
          <a:p>
            <a:r>
              <a:rPr lang="pt-BR" b="1" dirty="0" smtClean="0"/>
              <a:t>Dados bancários da conta do projeto:</a:t>
            </a:r>
            <a:endParaRPr lang="pt-BR" dirty="0" smtClean="0"/>
          </a:p>
          <a:p>
            <a:pPr lvl="1"/>
            <a:r>
              <a:rPr lang="pt-BR" dirty="0" smtClean="0"/>
              <a:t>Banco do Brasil </a:t>
            </a:r>
            <a:r>
              <a:rPr lang="pt-BR" b="1" dirty="0" smtClean="0"/>
              <a:t>001</a:t>
            </a:r>
            <a:r>
              <a:rPr lang="pt-BR" dirty="0" smtClean="0"/>
              <a:t> – Agência </a:t>
            </a:r>
            <a:r>
              <a:rPr lang="pt-BR" b="1" dirty="0" smtClean="0"/>
              <a:t>8300-3</a:t>
            </a:r>
            <a:endParaRPr lang="pt-BR" dirty="0" smtClean="0"/>
          </a:p>
          <a:p>
            <a:pPr lvl="1"/>
            <a:r>
              <a:rPr lang="pt-BR" dirty="0" smtClean="0"/>
              <a:t>Conta corrente projeto: </a:t>
            </a:r>
            <a:r>
              <a:rPr lang="pt-BR" b="1" dirty="0" smtClean="0"/>
              <a:t>514-2</a:t>
            </a:r>
          </a:p>
          <a:p>
            <a:pPr lvl="1"/>
            <a:r>
              <a:rPr lang="pt-BR" b="1" dirty="0" smtClean="0"/>
              <a:t>Chave PIX: </a:t>
            </a:r>
            <a:r>
              <a:rPr lang="pt-BR" b="1" dirty="0" smtClean="0">
                <a:solidFill>
                  <a:srgbClr val="002060"/>
                </a:solidFill>
              </a:rPr>
              <a:t>pic@flt.edu.br</a:t>
            </a:r>
            <a:endParaRPr lang="pt-BR" dirty="0" smtClean="0">
              <a:solidFill>
                <a:srgbClr val="002060"/>
              </a:solidFill>
            </a:endParaRPr>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643669" y="1844362"/>
            <a:ext cx="3548332" cy="5013637"/>
          </a:xfrm>
        </p:spPr>
      </p:pic>
    </p:spTree>
    <p:extLst>
      <p:ext uri="{BB962C8B-B14F-4D97-AF65-F5344CB8AC3E}">
        <p14:creationId xmlns:p14="http://schemas.microsoft.com/office/powerpoint/2010/main" val="14516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xmlns="" id="{C730FBF6-B30F-4CF8-A564-CD2FFDB6D6A6}"/>
              </a:ext>
            </a:extLst>
          </p:cNvPr>
          <p:cNvSpPr>
            <a:spLocks noGrp="1"/>
          </p:cNvSpPr>
          <p:nvPr>
            <p:ph type="subTitle" idx="1"/>
          </p:nvPr>
        </p:nvSpPr>
        <p:spPr>
          <a:xfrm>
            <a:off x="5843044" y="4770408"/>
            <a:ext cx="6251111" cy="2087592"/>
          </a:xfrm>
        </p:spPr>
        <p:txBody>
          <a:bodyPr>
            <a:normAutofit fontScale="85000" lnSpcReduction="20000"/>
          </a:bodyPr>
          <a:lstStyle/>
          <a:p>
            <a:pPr algn="r"/>
            <a:r>
              <a:rPr lang="pt-BR" b="1" dirty="0" smtClean="0"/>
              <a:t>Assessoria:</a:t>
            </a:r>
          </a:p>
          <a:p>
            <a:pPr algn="r"/>
            <a:r>
              <a:rPr lang="pt-BR" b="1" dirty="0" err="1" smtClean="0"/>
              <a:t>Loriberto</a:t>
            </a:r>
            <a:r>
              <a:rPr lang="pt-BR" b="1" dirty="0" smtClean="0"/>
              <a:t> </a:t>
            </a:r>
            <a:r>
              <a:rPr lang="pt-BR" b="1" dirty="0"/>
              <a:t>Filho</a:t>
            </a:r>
          </a:p>
          <a:p>
            <a:pPr algn="r"/>
            <a:r>
              <a:rPr lang="pt-BR" dirty="0">
                <a:hlinkClick r:id="rId2"/>
              </a:rPr>
              <a:t>Loriberto.filho@orplan.srv.br</a:t>
            </a:r>
            <a:endParaRPr lang="pt-BR" dirty="0"/>
          </a:p>
          <a:p>
            <a:pPr algn="r"/>
            <a:r>
              <a:rPr lang="pt-BR" dirty="0">
                <a:hlinkClick r:id="rId3"/>
              </a:rPr>
              <a:t>contato@orplan.srv.br</a:t>
            </a:r>
            <a:endParaRPr lang="pt-BR" dirty="0"/>
          </a:p>
          <a:p>
            <a:pPr algn="r"/>
            <a:r>
              <a:rPr lang="pt-BR" dirty="0">
                <a:hlinkClick r:id="rId4"/>
              </a:rPr>
              <a:t>https://orplan.srv.br</a:t>
            </a:r>
            <a:endParaRPr lang="pt-BR" dirty="0"/>
          </a:p>
          <a:p>
            <a:pPr algn="r"/>
            <a:r>
              <a:rPr lang="pt-BR" dirty="0"/>
              <a:t>@prof.loriberto</a:t>
            </a:r>
          </a:p>
          <a:p>
            <a:pPr algn="l"/>
            <a:endParaRPr lang="pt-BR" dirty="0"/>
          </a:p>
          <a:p>
            <a:pPr algn="l"/>
            <a:endParaRPr lang="pt-BR" dirty="0"/>
          </a:p>
        </p:txBody>
      </p:sp>
      <p:sp>
        <p:nvSpPr>
          <p:cNvPr id="11"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xmlns="" id="{EDF9B323-AD2E-61A8-5E5D-41658D20054C}"/>
              </a:ext>
            </a:extLst>
          </p:cNvPr>
          <p:cNvSpPr txBox="1"/>
          <p:nvPr/>
        </p:nvSpPr>
        <p:spPr>
          <a:xfrm>
            <a:off x="290956" y="5533007"/>
            <a:ext cx="8677643" cy="1077218"/>
          </a:xfrm>
          <a:prstGeom prst="rect">
            <a:avLst/>
          </a:prstGeom>
          <a:noFill/>
        </p:spPr>
        <p:txBody>
          <a:bodyPr wrap="square">
            <a:spAutoFit/>
          </a:bodyPr>
          <a:lstStyle/>
          <a:p>
            <a:r>
              <a:rPr lang="pt-BR" sz="1400" b="1" dirty="0">
                <a:solidFill>
                  <a:srgbClr val="305496"/>
                </a:solidFill>
                <a:latin typeface="Calibri" panose="020F0502020204030204" pitchFamily="34" charset="0"/>
              </a:rPr>
              <a:t>LINKS ÚTEIS:</a:t>
            </a:r>
            <a:endParaRPr lang="pt-BR" sz="1200" b="1" dirty="0">
              <a:solidFill>
                <a:srgbClr val="305496"/>
              </a:solidFill>
              <a:latin typeface="Calibri" panose="020F0502020204030204" pitchFamily="34" charset="0"/>
            </a:endParaRPr>
          </a:p>
          <a:p>
            <a:r>
              <a:rPr lang="pt-BR" sz="1600" dirty="0">
                <a:hlinkClick r:id="rId5"/>
              </a:rPr>
              <a:t>https://cultura.sc.gov.br/editais-e-acoes/programa-de-incentivo-a-cultura/o-que-e-o-pic</a:t>
            </a:r>
            <a:endParaRPr lang="pt-BR" sz="1600" dirty="0"/>
          </a:p>
          <a:p>
            <a:r>
              <a:rPr lang="pt-BR" sz="1600" dirty="0">
                <a:hlinkClick r:id="rId6"/>
              </a:rPr>
              <a:t>https://sef.sc.gov.br/servicos/sistema/1/SAT</a:t>
            </a:r>
            <a:endParaRPr lang="pt-BR" sz="1600" dirty="0"/>
          </a:p>
          <a:p>
            <a:endParaRPr lang="pt-BR" dirty="0"/>
          </a:p>
        </p:txBody>
      </p:sp>
    </p:spTree>
    <p:extLst>
      <p:ext uri="{BB962C8B-B14F-4D97-AF65-F5344CB8AC3E}">
        <p14:creationId xmlns:p14="http://schemas.microsoft.com/office/powerpoint/2010/main" val="209779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51C6381-3530-4B34-84DA-1A285E315001}"/>
              </a:ext>
            </a:extLst>
          </p:cNvPr>
          <p:cNvSpPr>
            <a:spLocks noGrp="1"/>
          </p:cNvSpPr>
          <p:nvPr>
            <p:ph type="ctrTitle"/>
          </p:nvPr>
        </p:nvSpPr>
        <p:spPr>
          <a:xfrm>
            <a:off x="6600082" y="4659965"/>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INCENTIVO FISCAL COM ICMS</a:t>
            </a:r>
          </a:p>
        </p:txBody>
      </p:sp>
      <p:sp>
        <p:nvSpPr>
          <p:cNvPr id="3" name="Subtítulo 2">
            <a:extLst>
              <a:ext uri="{FF2B5EF4-FFF2-40B4-BE49-F238E27FC236}">
                <a16:creationId xmlns:a16="http://schemas.microsoft.com/office/drawing/2014/main" xmlns="" id="{498A95E0-5485-4314-9F81-088230FBF1FC}"/>
              </a:ext>
            </a:extLst>
          </p:cNvPr>
          <p:cNvSpPr>
            <a:spLocks noGrp="1"/>
          </p:cNvSpPr>
          <p:nvPr>
            <p:ph type="subTitle" idx="1"/>
          </p:nvPr>
        </p:nvSpPr>
        <p:spPr>
          <a:xfrm>
            <a:off x="5855516" y="993468"/>
            <a:ext cx="5879628" cy="2529908"/>
          </a:xfrm>
        </p:spPr>
        <p:txBody>
          <a:bodyPr vert="horz" lIns="91440" tIns="45720" rIns="91440" bIns="45720" rtlCol="0" anchor="b">
            <a:normAutofit/>
          </a:bodyPr>
          <a:lstStyle/>
          <a:p>
            <a:r>
              <a:rPr lang="en-US" sz="4800" dirty="0">
                <a:solidFill>
                  <a:schemeClr val="tx2"/>
                </a:solidFill>
              </a:rPr>
              <a:t>Programa de Incentivo à Cultura (PIC): Lei 17.942/2020</a:t>
            </a:r>
          </a:p>
        </p:txBody>
      </p:sp>
      <p:pic>
        <p:nvPicPr>
          <p:cNvPr id="21" name="Graphic 20" descr="Dinheiro">
            <a:extLst>
              <a:ext uri="{FF2B5EF4-FFF2-40B4-BE49-F238E27FC236}">
                <a16:creationId xmlns:a16="http://schemas.microsoft.com/office/drawing/2014/main" xmlns="" id="{2730A3D8-540B-FC5E-5E75-A2F7B152ED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8" name="Group 27">
            <a:extLst>
              <a:ext uri="{FF2B5EF4-FFF2-40B4-BE49-F238E27FC236}">
                <a16:creationId xmlns:a16="http://schemas.microsoft.com/office/drawing/2014/main" xmlns=""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53" y="-5977"/>
            <a:ext cx="6238675" cy="6863979"/>
            <a:chOff x="305" y="-5977"/>
            <a:chExt cx="6238675" cy="6863979"/>
          </a:xfrm>
        </p:grpSpPr>
        <p:sp>
          <p:nvSpPr>
            <p:cNvPr id="29" name="Freeform: Shape 28">
              <a:extLst>
                <a:ext uri="{FF2B5EF4-FFF2-40B4-BE49-F238E27FC236}">
                  <a16:creationId xmlns:a16="http://schemas.microsoft.com/office/drawing/2014/main" xmlns=""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xmlns=""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xmlns=""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título 2">
            <a:extLst>
              <a:ext uri="{FF2B5EF4-FFF2-40B4-BE49-F238E27FC236}">
                <a16:creationId xmlns:a16="http://schemas.microsoft.com/office/drawing/2014/main" xmlns="" id="{5AB9E669-1F5C-4677-9B8D-389138C5E841}"/>
              </a:ext>
            </a:extLst>
          </p:cNvPr>
          <p:cNvSpPr txBox="1">
            <a:spLocks/>
          </p:cNvSpPr>
          <p:nvPr/>
        </p:nvSpPr>
        <p:spPr>
          <a:xfrm>
            <a:off x="9286613" y="5436644"/>
            <a:ext cx="2624481" cy="115051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600" dirty="0"/>
          </a:p>
        </p:txBody>
      </p:sp>
      <p:pic>
        <p:nvPicPr>
          <p:cNvPr id="7" name="Imagem 6" descr="Desenho com traços pretos em fundo branco&#10;&#10;Descrição gerada automaticamente com confiança baixa">
            <a:extLst>
              <a:ext uri="{FF2B5EF4-FFF2-40B4-BE49-F238E27FC236}">
                <a16:creationId xmlns:a16="http://schemas.microsoft.com/office/drawing/2014/main" xmlns="" id="{40875ADD-A384-D02B-D139-442E974DCC9C}"/>
              </a:ext>
            </a:extLst>
          </p:cNvPr>
          <p:cNvPicPr>
            <a:picLocks noChangeAspect="1"/>
          </p:cNvPicPr>
          <p:nvPr/>
        </p:nvPicPr>
        <p:blipFill>
          <a:blip r:embed="rId4" cstate="print">
            <a:alphaModFix amt="23000"/>
            <a:extLst>
              <a:ext uri="{28A0092B-C50C-407E-A947-70E740481C1C}">
                <a14:useLocalDpi xmlns:a14="http://schemas.microsoft.com/office/drawing/2010/main" val="0"/>
              </a:ext>
            </a:extLst>
          </a:blip>
          <a:stretch>
            <a:fillRect/>
          </a:stretch>
        </p:blipFill>
        <p:spPr>
          <a:xfrm>
            <a:off x="10679112" y="-78523"/>
            <a:ext cx="1627188" cy="1150514"/>
          </a:xfrm>
          <a:prstGeom prst="rect">
            <a:avLst/>
          </a:prstGeom>
        </p:spPr>
      </p:pic>
    </p:spTree>
    <p:extLst>
      <p:ext uri="{BB962C8B-B14F-4D97-AF65-F5344CB8AC3E}">
        <p14:creationId xmlns:p14="http://schemas.microsoft.com/office/powerpoint/2010/main" val="54646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51C6381-3530-4B34-84DA-1A285E315001}"/>
              </a:ext>
            </a:extLst>
          </p:cNvPr>
          <p:cNvSpPr>
            <a:spLocks noGrp="1"/>
          </p:cNvSpPr>
          <p:nvPr>
            <p:ph type="ctrTitle"/>
          </p:nvPr>
        </p:nvSpPr>
        <p:spPr>
          <a:xfrm>
            <a:off x="96556" y="778183"/>
            <a:ext cx="4805996" cy="1297115"/>
          </a:xfrm>
        </p:spPr>
        <p:txBody>
          <a:bodyPr anchor="t">
            <a:normAutofit/>
          </a:bodyPr>
          <a:lstStyle/>
          <a:p>
            <a:pPr algn="l"/>
            <a:r>
              <a:rPr lang="pt-BR" sz="4000" dirty="0">
                <a:solidFill>
                  <a:schemeClr val="tx2"/>
                </a:solidFill>
              </a:rPr>
              <a:t/>
            </a:r>
            <a:br>
              <a:rPr lang="pt-BR" sz="4000" dirty="0">
                <a:solidFill>
                  <a:schemeClr val="tx2"/>
                </a:solidFill>
              </a:rPr>
            </a:br>
            <a:r>
              <a:rPr lang="pt-BR" sz="4000" b="1" dirty="0">
                <a:solidFill>
                  <a:schemeClr val="tx2"/>
                </a:solidFill>
                <a:latin typeface="+mn-lt"/>
              </a:rPr>
              <a:t>Legislação Aplicável</a:t>
            </a:r>
          </a:p>
        </p:txBody>
      </p:sp>
      <p:sp>
        <p:nvSpPr>
          <p:cNvPr id="3" name="Subtítulo 2">
            <a:extLst>
              <a:ext uri="{FF2B5EF4-FFF2-40B4-BE49-F238E27FC236}">
                <a16:creationId xmlns:a16="http://schemas.microsoft.com/office/drawing/2014/main" xmlns="" id="{498A95E0-5485-4314-9F81-088230FBF1FC}"/>
              </a:ext>
            </a:extLst>
          </p:cNvPr>
          <p:cNvSpPr>
            <a:spLocks noGrp="1"/>
          </p:cNvSpPr>
          <p:nvPr>
            <p:ph type="subTitle" idx="1"/>
          </p:nvPr>
        </p:nvSpPr>
        <p:spPr>
          <a:xfrm>
            <a:off x="6478336" y="2719872"/>
            <a:ext cx="5119615" cy="2626567"/>
          </a:xfrm>
        </p:spPr>
        <p:txBody>
          <a:bodyPr anchor="b">
            <a:noAutofit/>
          </a:bodyPr>
          <a:lstStyle/>
          <a:p>
            <a:pPr marL="457200" indent="-457200" algn="l">
              <a:buFontTx/>
              <a:buChar char="-"/>
            </a:pPr>
            <a:r>
              <a:rPr lang="pt-BR" sz="2800" dirty="0">
                <a:solidFill>
                  <a:schemeClr val="tx2"/>
                </a:solidFill>
              </a:rPr>
              <a:t>Lei Estadual - 17.942/2020 (PIC)</a:t>
            </a:r>
          </a:p>
          <a:p>
            <a:pPr marL="457200" indent="-457200" algn="l">
              <a:buFontTx/>
              <a:buChar char="-"/>
            </a:pPr>
            <a:endParaRPr lang="pt-BR" sz="2800" dirty="0">
              <a:solidFill>
                <a:schemeClr val="tx2"/>
              </a:solidFill>
            </a:endParaRPr>
          </a:p>
          <a:p>
            <a:pPr marL="457200" indent="-457200" algn="l">
              <a:buFontTx/>
              <a:buChar char="-"/>
            </a:pPr>
            <a:r>
              <a:rPr lang="pt-BR" sz="2800" dirty="0">
                <a:solidFill>
                  <a:schemeClr val="tx2"/>
                </a:solidFill>
              </a:rPr>
              <a:t>Decreto Estadual 1.269/2021 (regulamento PIC)</a:t>
            </a:r>
          </a:p>
          <a:p>
            <a:pPr marL="457200" indent="-457200" algn="l">
              <a:buFontTx/>
              <a:buChar char="-"/>
            </a:pPr>
            <a:endParaRPr lang="pt-BR" sz="2800" dirty="0">
              <a:solidFill>
                <a:schemeClr val="tx2"/>
              </a:solidFill>
            </a:endParaRPr>
          </a:p>
          <a:p>
            <a:pPr algn="l"/>
            <a:r>
              <a:rPr lang="pt-BR" sz="2800" dirty="0">
                <a:solidFill>
                  <a:schemeClr val="tx2"/>
                </a:solidFill>
              </a:rPr>
              <a:t>- Decreto Estadual 843/2020 (RICMS) </a:t>
            </a:r>
          </a:p>
        </p:txBody>
      </p:sp>
      <p:pic>
        <p:nvPicPr>
          <p:cNvPr id="31" name="Graphic 30" descr="Scales of Justice">
            <a:extLst>
              <a:ext uri="{FF2B5EF4-FFF2-40B4-BE49-F238E27FC236}">
                <a16:creationId xmlns:a16="http://schemas.microsoft.com/office/drawing/2014/main" xmlns="" id="{0C943768-393D-A696-DD92-E8CED442B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8" name="Group 37">
            <a:extLst>
              <a:ext uri="{FF2B5EF4-FFF2-40B4-BE49-F238E27FC236}">
                <a16:creationId xmlns:a16="http://schemas.microsoft.com/office/drawing/2014/main" xmlns=""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53" y="-5977"/>
            <a:ext cx="6238675" cy="6863979"/>
            <a:chOff x="305" y="-5977"/>
            <a:chExt cx="6238675" cy="6863979"/>
          </a:xfrm>
        </p:grpSpPr>
        <p:sp>
          <p:nvSpPr>
            <p:cNvPr id="39" name="Freeform: Shape 38">
              <a:extLst>
                <a:ext uri="{FF2B5EF4-FFF2-40B4-BE49-F238E27FC236}">
                  <a16:creationId xmlns:a16="http://schemas.microsoft.com/office/drawing/2014/main" xmlns=""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xmlns=""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xmlns=""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m 3">
            <a:extLst>
              <a:ext uri="{FF2B5EF4-FFF2-40B4-BE49-F238E27FC236}">
                <a16:creationId xmlns:a16="http://schemas.microsoft.com/office/drawing/2014/main" xmlns="" id="{343904F8-D5FD-F260-5F72-95037AA89BE0}"/>
              </a:ext>
            </a:extLst>
          </p:cNvPr>
          <p:cNvPicPr>
            <a:picLocks noChangeAspect="1"/>
          </p:cNvPicPr>
          <p:nvPr/>
        </p:nvPicPr>
        <p:blipFill>
          <a:blip r:embed="rId4">
            <a:alphaModFix amt="27000"/>
          </a:blip>
          <a:stretch>
            <a:fillRect/>
          </a:stretch>
        </p:blipFill>
        <p:spPr>
          <a:xfrm>
            <a:off x="10641123" y="-99872"/>
            <a:ext cx="1627773" cy="1152244"/>
          </a:xfrm>
          <a:prstGeom prst="rect">
            <a:avLst/>
          </a:prstGeom>
        </p:spPr>
      </p:pic>
    </p:spTree>
    <p:extLst>
      <p:ext uri="{BB962C8B-B14F-4D97-AF65-F5344CB8AC3E}">
        <p14:creationId xmlns:p14="http://schemas.microsoft.com/office/powerpoint/2010/main" val="78991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51C6381-3530-4B34-84DA-1A285E315001}"/>
              </a:ext>
            </a:extLst>
          </p:cNvPr>
          <p:cNvSpPr>
            <a:spLocks noGrp="1"/>
          </p:cNvSpPr>
          <p:nvPr>
            <p:ph type="ctrTitle"/>
          </p:nvPr>
        </p:nvSpPr>
        <p:spPr>
          <a:xfrm>
            <a:off x="1285241" y="1008993"/>
            <a:ext cx="9231410" cy="3542045"/>
          </a:xfrm>
        </p:spPr>
        <p:txBody>
          <a:bodyPr anchor="b">
            <a:normAutofit/>
          </a:bodyPr>
          <a:lstStyle/>
          <a:p>
            <a:pPr algn="l"/>
            <a:r>
              <a:rPr lang="pt-BR" sz="11500" dirty="0">
                <a:latin typeface="+mn-lt"/>
              </a:rPr>
              <a:t>ICMS</a:t>
            </a:r>
          </a:p>
        </p:txBody>
      </p:sp>
      <p:sp>
        <p:nvSpPr>
          <p:cNvPr id="3" name="Subtítulo 2">
            <a:extLst>
              <a:ext uri="{FF2B5EF4-FFF2-40B4-BE49-F238E27FC236}">
                <a16:creationId xmlns:a16="http://schemas.microsoft.com/office/drawing/2014/main" xmlns="" id="{498A95E0-5485-4314-9F81-088230FBF1FC}"/>
              </a:ext>
            </a:extLst>
          </p:cNvPr>
          <p:cNvSpPr>
            <a:spLocks noGrp="1"/>
          </p:cNvSpPr>
          <p:nvPr>
            <p:ph type="subTitle" idx="1"/>
          </p:nvPr>
        </p:nvSpPr>
        <p:spPr>
          <a:xfrm>
            <a:off x="1285241" y="4582814"/>
            <a:ext cx="6776579" cy="1312657"/>
          </a:xfrm>
        </p:spPr>
        <p:txBody>
          <a:bodyPr anchor="t">
            <a:normAutofit/>
          </a:bodyPr>
          <a:lstStyle/>
          <a:p>
            <a:pPr algn="l"/>
            <a:r>
              <a:rPr lang="pt-BR" sz="2200" dirty="0"/>
              <a:t>ICMS - Imposto de Operações Relativas à Circulação de Mercadorias e sobre Prestações de Serviços de Transporte Interestadual e Intermunicipal e de Comunicação</a:t>
            </a:r>
          </a:p>
        </p:txBody>
      </p:sp>
    </p:spTree>
    <p:extLst>
      <p:ext uri="{BB962C8B-B14F-4D97-AF65-F5344CB8AC3E}">
        <p14:creationId xmlns:p14="http://schemas.microsoft.com/office/powerpoint/2010/main" val="118390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498A95E0-5485-4314-9F81-088230FBF1FC}"/>
              </a:ext>
            </a:extLst>
          </p:cNvPr>
          <p:cNvSpPr>
            <a:spLocks noGrp="1"/>
          </p:cNvSpPr>
          <p:nvPr>
            <p:ph type="subTitle" idx="1"/>
          </p:nvPr>
        </p:nvSpPr>
        <p:spPr>
          <a:xfrm>
            <a:off x="75502" y="648050"/>
            <a:ext cx="11988980" cy="5561900"/>
          </a:xfrm>
        </p:spPr>
        <p:txBody>
          <a:bodyPr>
            <a:normAutofit/>
          </a:bodyPr>
          <a:lstStyle/>
          <a:p>
            <a:pPr>
              <a:lnSpc>
                <a:spcPct val="107000"/>
              </a:lnSpc>
              <a:spcAft>
                <a:spcPts val="800"/>
              </a:spcAft>
            </a:pPr>
            <a:r>
              <a:rPr lang="en-US" sz="1800" dirty="0">
                <a:solidFill>
                  <a:srgbClr val="262626"/>
                </a:solidFill>
                <a:effectLst/>
                <a:latin typeface="ArialMT"/>
                <a:ea typeface="Calibri" panose="020F0502020204030204" pitchFamily="34" charset="0"/>
                <a:cs typeface="ArialMT"/>
              </a:rPr>
              <a:t>▪ </a:t>
            </a:r>
            <a:r>
              <a:rPr lang="pt-BR" sz="1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Em </a:t>
            </a:r>
            <a:r>
              <a:rPr lang="pt-B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cada período de apuração </a:t>
            </a:r>
            <a:r>
              <a:rPr lang="pt-BR" sz="1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aplicam-se os percentuais abaixo, conforme faixas de débitos de ICMS declarados </a:t>
            </a:r>
          </a:p>
          <a:p>
            <a:pPr>
              <a:lnSpc>
                <a:spcPct val="107000"/>
              </a:lnSpc>
              <a:spcAft>
                <a:spcPts val="800"/>
              </a:spcAft>
            </a:pPr>
            <a:r>
              <a:rPr lang="pt-BR" sz="1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na Declaração do ICMS e do Movimento Econômico (DIME) no quadro ‘9’, da seguinte forma: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5" name="Imagem 4">
            <a:extLst>
              <a:ext uri="{FF2B5EF4-FFF2-40B4-BE49-F238E27FC236}">
                <a16:creationId xmlns:a16="http://schemas.microsoft.com/office/drawing/2014/main" xmlns="" id="{ECC98DD6-77EB-5689-CF40-1822880C58A1}"/>
              </a:ext>
            </a:extLst>
          </p:cNvPr>
          <p:cNvPicPr>
            <a:picLocks noChangeAspect="1"/>
          </p:cNvPicPr>
          <p:nvPr/>
        </p:nvPicPr>
        <p:blipFill>
          <a:blip r:embed="rId2"/>
          <a:stretch>
            <a:fillRect/>
          </a:stretch>
        </p:blipFill>
        <p:spPr>
          <a:xfrm>
            <a:off x="1507343" y="2044213"/>
            <a:ext cx="9125298" cy="4489938"/>
          </a:xfrm>
          <a:prstGeom prst="rect">
            <a:avLst/>
          </a:prstGeom>
        </p:spPr>
      </p:pic>
    </p:spTree>
    <p:extLst>
      <p:ext uri="{BB962C8B-B14F-4D97-AF65-F5344CB8AC3E}">
        <p14:creationId xmlns:p14="http://schemas.microsoft.com/office/powerpoint/2010/main" val="27733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498A95E0-5485-4314-9F81-088230FBF1FC}"/>
              </a:ext>
            </a:extLst>
          </p:cNvPr>
          <p:cNvSpPr>
            <a:spLocks noGrp="1"/>
          </p:cNvSpPr>
          <p:nvPr>
            <p:ph type="subTitle" idx="1"/>
          </p:nvPr>
        </p:nvSpPr>
        <p:spPr>
          <a:xfrm>
            <a:off x="101510" y="446715"/>
            <a:ext cx="11988980" cy="5561900"/>
          </a:xfrm>
        </p:spPr>
        <p:txBody>
          <a:bodyPr>
            <a:normAutofit/>
          </a:bodyPr>
          <a:lstStyle/>
          <a:p>
            <a:pPr>
              <a:lnSpc>
                <a:spcPct val="107000"/>
              </a:lnSpc>
              <a:spcAft>
                <a:spcPts val="800"/>
              </a:spcAft>
            </a:pPr>
            <a:r>
              <a:rPr lang="en-US" sz="1800" dirty="0">
                <a:solidFill>
                  <a:srgbClr val="262626"/>
                </a:solidFill>
                <a:effectLst/>
                <a:latin typeface="ArialMT"/>
                <a:ea typeface="Calibri" panose="020F0502020204030204" pitchFamily="34" charset="0"/>
                <a:cs typeface="ArialMT"/>
              </a:rPr>
              <a:t>▪ </a:t>
            </a:r>
            <a:r>
              <a:rPr lang="pt-BR" sz="1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Em </a:t>
            </a:r>
            <a:r>
              <a:rPr lang="pt-B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cada período de apuração </a:t>
            </a:r>
            <a:r>
              <a:rPr lang="pt-BR" sz="1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aplicam-se os percentuais abaixo, conforme faixas de débitos de ICMS declarados </a:t>
            </a:r>
          </a:p>
          <a:p>
            <a:pPr>
              <a:lnSpc>
                <a:spcPct val="107000"/>
              </a:lnSpc>
              <a:spcAft>
                <a:spcPts val="800"/>
              </a:spcAft>
            </a:pPr>
            <a:r>
              <a:rPr lang="pt-BR" sz="1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na Declaração do ICMS e do Movimento Econômico (DIME) no quadro ‘9’, da seguinte forma: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2" name="Imagem 1">
            <a:extLst>
              <a:ext uri="{FF2B5EF4-FFF2-40B4-BE49-F238E27FC236}">
                <a16:creationId xmlns:a16="http://schemas.microsoft.com/office/drawing/2014/main" xmlns="" id="{E7A332E2-9146-85B7-7317-8F555BF875FD}"/>
              </a:ext>
            </a:extLst>
          </p:cNvPr>
          <p:cNvPicPr>
            <a:picLocks noChangeAspect="1"/>
          </p:cNvPicPr>
          <p:nvPr/>
        </p:nvPicPr>
        <p:blipFill>
          <a:blip r:embed="rId2"/>
          <a:stretch>
            <a:fillRect/>
          </a:stretch>
        </p:blipFill>
        <p:spPr>
          <a:xfrm>
            <a:off x="2161399" y="1603504"/>
            <a:ext cx="7869202" cy="5016795"/>
          </a:xfrm>
          <a:prstGeom prst="rect">
            <a:avLst/>
          </a:prstGeom>
        </p:spPr>
      </p:pic>
    </p:spTree>
    <p:extLst>
      <p:ext uri="{BB962C8B-B14F-4D97-AF65-F5344CB8AC3E}">
        <p14:creationId xmlns:p14="http://schemas.microsoft.com/office/powerpoint/2010/main" val="212854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ight Triangle 58">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m 1">
            <a:extLst>
              <a:ext uri="{FF2B5EF4-FFF2-40B4-BE49-F238E27FC236}">
                <a16:creationId xmlns:a16="http://schemas.microsoft.com/office/drawing/2014/main" xmlns="" id="{2F732512-DA1A-4919-00B8-9EA624C8ADF4}"/>
              </a:ext>
            </a:extLst>
          </p:cNvPr>
          <p:cNvPicPr>
            <a:picLocks noChangeAspect="1"/>
          </p:cNvPicPr>
          <p:nvPr/>
        </p:nvPicPr>
        <p:blipFill>
          <a:blip r:embed="rId2"/>
          <a:stretch>
            <a:fillRect/>
          </a:stretch>
        </p:blipFill>
        <p:spPr>
          <a:xfrm>
            <a:off x="10725947" y="0"/>
            <a:ext cx="1627773" cy="1152244"/>
          </a:xfrm>
          <a:prstGeom prst="rect">
            <a:avLst/>
          </a:prstGeom>
        </p:spPr>
      </p:pic>
      <p:pic>
        <p:nvPicPr>
          <p:cNvPr id="3" name="Imagem 2">
            <a:extLst>
              <a:ext uri="{FF2B5EF4-FFF2-40B4-BE49-F238E27FC236}">
                <a16:creationId xmlns:a16="http://schemas.microsoft.com/office/drawing/2014/main" xmlns="" id="{03A58ADC-1471-2BFC-28FE-91F63153B870}"/>
              </a:ext>
            </a:extLst>
          </p:cNvPr>
          <p:cNvPicPr>
            <a:picLocks noChangeAspect="1"/>
          </p:cNvPicPr>
          <p:nvPr/>
        </p:nvPicPr>
        <p:blipFill>
          <a:blip r:embed="rId3"/>
          <a:stretch>
            <a:fillRect/>
          </a:stretch>
        </p:blipFill>
        <p:spPr>
          <a:xfrm>
            <a:off x="2512320" y="321733"/>
            <a:ext cx="6291400" cy="6431492"/>
          </a:xfrm>
          <a:prstGeom prst="rect">
            <a:avLst/>
          </a:prstGeom>
        </p:spPr>
      </p:pic>
    </p:spTree>
    <p:extLst>
      <p:ext uri="{BB962C8B-B14F-4D97-AF65-F5344CB8AC3E}">
        <p14:creationId xmlns:p14="http://schemas.microsoft.com/office/powerpoint/2010/main" val="44242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6DDA8CE9-E0A6-4FF2-823D-D0860760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11195564-33B9-434B-9641-764F5905A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2" name="Group 81">
            <a:extLst>
              <a:ext uri="{FF2B5EF4-FFF2-40B4-BE49-F238E27FC236}">
                <a16:creationId xmlns:a16="http://schemas.microsoft.com/office/drawing/2014/main" xmlns="" id="{1D18C537-E336-47C4-836B-C342A230F8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2475" y="1"/>
            <a:ext cx="4262009" cy="2602764"/>
            <a:chOff x="6867015" y="-1"/>
            <a:chExt cx="5324985" cy="3251912"/>
          </a:xfrm>
          <a:solidFill>
            <a:schemeClr val="accent5">
              <a:alpha val="5000"/>
            </a:schemeClr>
          </a:solidFill>
        </p:grpSpPr>
        <p:sp>
          <p:nvSpPr>
            <p:cNvPr id="83" name="Freeform: Shape 82">
              <a:extLst>
                <a:ext uri="{FF2B5EF4-FFF2-40B4-BE49-F238E27FC236}">
                  <a16:creationId xmlns:a16="http://schemas.microsoft.com/office/drawing/2014/main" xmlns="" id="{481F97D2-9A0D-4CA5-B9AF-27B558BCF1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xmlns="" id="{6678A47C-892D-47C9-A5D8-F8860B1B05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xmlns="" id="{D9E8FDFA-59ED-4D6F-BA20-10CDF8436C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E958D9A5-8003-4D92-8C05-787C630F75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xmlns="" id="{5A1259D8-0C3A-4069-A22F-537BBBB61A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60995" y="62352"/>
            <a:ext cx="6028697" cy="6795648"/>
            <a:chOff x="6160995" y="62352"/>
            <a:chExt cx="6028697" cy="6795648"/>
          </a:xfrm>
        </p:grpSpPr>
        <p:sp>
          <p:nvSpPr>
            <p:cNvPr id="89" name="Freeform: Shape 88">
              <a:extLst>
                <a:ext uri="{FF2B5EF4-FFF2-40B4-BE49-F238E27FC236}">
                  <a16:creationId xmlns:a16="http://schemas.microsoft.com/office/drawing/2014/main" xmlns="" id="{D90700B4-CEB5-450F-9EA7-95E355B503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xmlns="" id="{0582300F-F646-4FC3-94FC-0582F4B5E0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xmlns="" id="{FBB8E8B8-1900-4326-8858-F375F5D8A0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xmlns="" id="{551C6381-3530-4B34-84DA-1A285E315001}"/>
              </a:ext>
            </a:extLst>
          </p:cNvPr>
          <p:cNvSpPr>
            <a:spLocks noGrp="1"/>
          </p:cNvSpPr>
          <p:nvPr>
            <p:ph type="ctrTitle"/>
          </p:nvPr>
        </p:nvSpPr>
        <p:spPr>
          <a:xfrm>
            <a:off x="804671" y="1055098"/>
            <a:ext cx="10814081" cy="4747805"/>
          </a:xfrm>
        </p:spPr>
        <p:txBody>
          <a:bodyPr anchor="ctr">
            <a:normAutofit/>
          </a:bodyPr>
          <a:lstStyle/>
          <a:p>
            <a:pPr algn="l">
              <a:spcAft>
                <a:spcPts val="800"/>
              </a:spcAft>
            </a:pPr>
            <a:r>
              <a:rPr lang="pt-BR" sz="2800" b="1" dirty="0">
                <a:solidFill>
                  <a:schemeClr val="tx2"/>
                </a:solidFill>
                <a:effectLst/>
                <a:latin typeface="Arial-BoldMT"/>
                <a:ea typeface="Calibri" panose="020F0502020204030204" pitchFamily="34" charset="0"/>
                <a:cs typeface="Arial-BoldMT"/>
              </a:rPr>
              <a:t>3.7 Habilitação da Incentivadora</a:t>
            </a:r>
            <a:br>
              <a:rPr lang="pt-BR" sz="2800" b="1" dirty="0">
                <a:solidFill>
                  <a:schemeClr val="tx2"/>
                </a:solidFill>
                <a:effectLst/>
                <a:latin typeface="Arial-BoldMT"/>
                <a:ea typeface="Calibri" panose="020F0502020204030204" pitchFamily="34" charset="0"/>
                <a:cs typeface="Arial-BoldMT"/>
              </a:rPr>
            </a:br>
            <a:r>
              <a:rPr lang="pt-BR"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pt-BR"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pt-BR"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Habilitação prévia </a:t>
            </a:r>
            <a:br>
              <a:rPr lang="pt-BR"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pt-BR"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 empresa contribuinte, </a:t>
            </a:r>
            <a:r>
              <a:rPr lang="pt-BR" sz="28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que deseja apoiar financeiramente </a:t>
            </a:r>
            <a:r>
              <a:rPr lang="pt-BR"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um projeto que obteve uma AC (Autorização de Captação), precisa se habilitar como incentivadora em aplicativo específico no Sistema de Administração Tributária (SAT), no sítio eletrônico da Secretaria de Estado da Fazenda. O acesso ao SAT normalmente é feito pela contabilidade da empresa.</a:t>
            </a:r>
            <a:br>
              <a:rPr lang="pt-BR"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pt-BR"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r>
            <a:br>
              <a:rPr lang="pt-BR"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pt-BR"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Informar o montante a ser aplicado no projeto cultural de sua escolha</a:t>
            </a:r>
            <a:endParaRPr lang="pt-BR" sz="2800" dirty="0">
              <a:solidFill>
                <a:schemeClr val="tx2"/>
              </a:solidFill>
            </a:endParaRPr>
          </a:p>
        </p:txBody>
      </p:sp>
      <p:pic>
        <p:nvPicPr>
          <p:cNvPr id="6" name="Imagem 5">
            <a:extLst>
              <a:ext uri="{FF2B5EF4-FFF2-40B4-BE49-F238E27FC236}">
                <a16:creationId xmlns:a16="http://schemas.microsoft.com/office/drawing/2014/main" xmlns="" id="{C89B17D2-DEBC-0D89-43AF-74A5B32B9F71}"/>
              </a:ext>
            </a:extLst>
          </p:cNvPr>
          <p:cNvPicPr>
            <a:picLocks noChangeAspect="1"/>
          </p:cNvPicPr>
          <p:nvPr/>
        </p:nvPicPr>
        <p:blipFill>
          <a:blip r:embed="rId2">
            <a:alphaModFix amt="34000"/>
          </a:blip>
          <a:stretch>
            <a:fillRect/>
          </a:stretch>
        </p:blipFill>
        <p:spPr>
          <a:xfrm>
            <a:off x="10633767" y="-48572"/>
            <a:ext cx="1627773" cy="1152244"/>
          </a:xfrm>
          <a:prstGeom prst="rect">
            <a:avLst/>
          </a:prstGeom>
        </p:spPr>
      </p:pic>
    </p:spTree>
    <p:extLst>
      <p:ext uri="{BB962C8B-B14F-4D97-AF65-F5344CB8AC3E}">
        <p14:creationId xmlns:p14="http://schemas.microsoft.com/office/powerpoint/2010/main" val="24597686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1917</TotalTime>
  <Words>563</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20</vt:i4>
      </vt:variant>
    </vt:vector>
  </HeadingPairs>
  <TitlesOfParts>
    <vt:vector size="27" baseType="lpstr">
      <vt:lpstr>Arial</vt:lpstr>
      <vt:lpstr>Arial-BoldMT</vt:lpstr>
      <vt:lpstr>ArialMT</vt:lpstr>
      <vt:lpstr>Calibri</vt:lpstr>
      <vt:lpstr>Calibri Light</vt:lpstr>
      <vt:lpstr>Times New Roman</vt:lpstr>
      <vt:lpstr>Tema do Office</vt:lpstr>
      <vt:lpstr>Apresentação do PowerPoint</vt:lpstr>
      <vt:lpstr>Projeto ARTE PARA A VIDA – Dados </vt:lpstr>
      <vt:lpstr>INCENTIVO FISCAL COM ICMS</vt:lpstr>
      <vt:lpstr> Legislação Aplicável</vt:lpstr>
      <vt:lpstr>ICMS</vt:lpstr>
      <vt:lpstr>Apresentação do PowerPoint</vt:lpstr>
      <vt:lpstr>Apresentação do PowerPoint</vt:lpstr>
      <vt:lpstr>Apresentação do PowerPoint</vt:lpstr>
      <vt:lpstr>3.7 Habilitação da Incentivadora  Habilitação prévia  A empresa contribuinte, que deseja apoiar financeiramente um projeto que obteve uma AC (Autorização de Captação), precisa se habilitar como incentivadora em aplicativo específico no Sistema de Administração Tributária (SAT), no sítio eletrônico da Secretaria de Estado da Fazenda. O acesso ao SAT normalmente é feito pela contabilidade da empresa.  - Informar o montante a ser aplicado no projeto cultural de sua escolha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Contatos dos responsáveis pelo projeto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INCENTIVO FISCAL COM ICMS</dc:title>
  <dc:creator>LORIBERTO STAROSKY FILHO</dc:creator>
  <cp:lastModifiedBy>Claus</cp:lastModifiedBy>
  <cp:revision>24</cp:revision>
  <cp:lastPrinted>2021-11-24T19:34:45Z</cp:lastPrinted>
  <dcterms:created xsi:type="dcterms:W3CDTF">2021-11-24T01:33:02Z</dcterms:created>
  <dcterms:modified xsi:type="dcterms:W3CDTF">2022-11-25T19:47:53Z</dcterms:modified>
</cp:coreProperties>
</file>